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3" d="100"/>
          <a:sy n="73" d="100"/>
        </p:scale>
        <p:origin x="90" y="3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79F2-F808-1066-A11B-3B51FB68FE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5B6B24-825C-B52E-F8CC-7EA36813F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FAE573-D029-8991-DA6F-B4237E3D5567}"/>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5" name="Footer Placeholder 4">
            <a:extLst>
              <a:ext uri="{FF2B5EF4-FFF2-40B4-BE49-F238E27FC236}">
                <a16:creationId xmlns:a16="http://schemas.microsoft.com/office/drawing/2014/main" id="{708079CA-0CA0-C8D8-82B3-F3CE8535E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64A58-CB1F-F93C-2E33-7CCC2CE2FBA5}"/>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246169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0663-04D9-E06A-FD33-4A2C8E32EF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D6FF16-2F97-6139-7824-3B4086DC0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172FF-D9BA-3973-4D8B-5F6FBDF41A56}"/>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5" name="Footer Placeholder 4">
            <a:extLst>
              <a:ext uri="{FF2B5EF4-FFF2-40B4-BE49-F238E27FC236}">
                <a16:creationId xmlns:a16="http://schemas.microsoft.com/office/drawing/2014/main" id="{C2DDBD9A-669C-6376-C794-791CE10C9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64D61-FAE6-92A7-8A6F-E98718D95186}"/>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186000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395833-FB54-EEFB-F41E-C805E5A273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F49349-1A6D-1196-ECC1-FC5D0B6CCE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0544A-DD46-0B15-3CD7-4F33DA7EEC33}"/>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5" name="Footer Placeholder 4">
            <a:extLst>
              <a:ext uri="{FF2B5EF4-FFF2-40B4-BE49-F238E27FC236}">
                <a16:creationId xmlns:a16="http://schemas.microsoft.com/office/drawing/2014/main" id="{CF7D8895-00DC-1C83-BC95-CA2998277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1CDFE-3418-15FF-8239-1695BC124715}"/>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59486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D3DF-6428-3372-A79C-9BA3D7542F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77093-ACEF-12FA-B717-5F19924C7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5DD0C-D7A4-40B1-DE27-B22B22E7E441}"/>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5" name="Footer Placeholder 4">
            <a:extLst>
              <a:ext uri="{FF2B5EF4-FFF2-40B4-BE49-F238E27FC236}">
                <a16:creationId xmlns:a16="http://schemas.microsoft.com/office/drawing/2014/main" id="{6D4F741E-0701-E735-08ED-BDF666DA8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29D23-1DBF-1CEE-824C-A357B44E6FB3}"/>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348437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640C-6946-B62B-59FB-65120C3606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591B5E-1B4A-984B-E5F0-864EC598F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396A1-5E3D-2095-2AB4-8070C893F2E3}"/>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5" name="Footer Placeholder 4">
            <a:extLst>
              <a:ext uri="{FF2B5EF4-FFF2-40B4-BE49-F238E27FC236}">
                <a16:creationId xmlns:a16="http://schemas.microsoft.com/office/drawing/2014/main" id="{2877288C-D50A-E723-09C8-5F8302556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0CAD6-3F86-6CD0-BC80-F5C3707C805F}"/>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161001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00FE-D0A7-F279-A0BF-880DE9667B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2D1FE-C807-D908-ADAD-97EA42B4B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FC29C-D2FF-34C1-FF3E-BCDC484FDA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C17076-2CEB-AC8A-0441-BA8E69278D06}"/>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6" name="Footer Placeholder 5">
            <a:extLst>
              <a:ext uri="{FF2B5EF4-FFF2-40B4-BE49-F238E27FC236}">
                <a16:creationId xmlns:a16="http://schemas.microsoft.com/office/drawing/2014/main" id="{AB196093-9810-4CE4-C5E2-52E6E890B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76D06-748F-0A64-BD8C-9585CC1D653A}"/>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317835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4B60-2E40-18BF-D727-D1E21D2F38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597D26-FCE2-5B51-EADB-FB670FCCF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409FB3-61AD-A58D-B55E-48474037B6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16BE1-D7E9-5127-806E-DFE114162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BE51A4-BB7C-4338-13FA-3C57FAED9C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0D62D0-51E1-1C8B-30B2-7EFEC94C8F63}"/>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8" name="Footer Placeholder 7">
            <a:extLst>
              <a:ext uri="{FF2B5EF4-FFF2-40B4-BE49-F238E27FC236}">
                <a16:creationId xmlns:a16="http://schemas.microsoft.com/office/drawing/2014/main" id="{4039A3B6-E029-671C-7172-DF1743BBBE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858106-D737-555C-6ABB-51023888E7C4}"/>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5013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7D64-47DF-5483-B354-8E60562445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EECF98-9303-95BE-6B1C-F92734F510E8}"/>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4" name="Footer Placeholder 3">
            <a:extLst>
              <a:ext uri="{FF2B5EF4-FFF2-40B4-BE49-F238E27FC236}">
                <a16:creationId xmlns:a16="http://schemas.microsoft.com/office/drawing/2014/main" id="{06218A48-29FD-8B47-58B4-7CC595161E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4F0E45-8697-93D3-CD9D-F60571AABBD6}"/>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248496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2FFF6-8733-645E-1D38-967A810B8FA9}"/>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3" name="Footer Placeholder 2">
            <a:extLst>
              <a:ext uri="{FF2B5EF4-FFF2-40B4-BE49-F238E27FC236}">
                <a16:creationId xmlns:a16="http://schemas.microsoft.com/office/drawing/2014/main" id="{08BF9238-9AC1-72B4-7326-9F7F9D6AD1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76C515-0607-D169-8F46-EF556D4CCDD7}"/>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171573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2AD7-4480-FB29-6795-01105372D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A2AFD-1F5E-FA00-0D6E-76F0EBB96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10CEC8-5972-9617-EDD6-265A630C8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B7280-6B34-B14E-DAE8-4E8F74A8A02C}"/>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6" name="Footer Placeholder 5">
            <a:extLst>
              <a:ext uri="{FF2B5EF4-FFF2-40B4-BE49-F238E27FC236}">
                <a16:creationId xmlns:a16="http://schemas.microsoft.com/office/drawing/2014/main" id="{C2024EA5-272D-D24C-B1FC-9ECE1C803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30D6-C404-C08F-31A9-9AC6CAC496E8}"/>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82391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6B68-4D2A-A346-A6F6-0996D48D7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2D7C86-0D78-F223-CA26-57D9F4DFC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08804F-35CC-6673-5820-5CBBD9FDE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EB5AF-762A-E32C-16DC-F79DE7A6FB93}"/>
              </a:ext>
            </a:extLst>
          </p:cNvPr>
          <p:cNvSpPr>
            <a:spLocks noGrp="1"/>
          </p:cNvSpPr>
          <p:nvPr>
            <p:ph type="dt" sz="half" idx="10"/>
          </p:nvPr>
        </p:nvSpPr>
        <p:spPr/>
        <p:txBody>
          <a:bodyPr/>
          <a:lstStyle/>
          <a:p>
            <a:fld id="{D53AF107-CCE1-4C21-8691-A6DF6C9B6015}" type="datetimeFigureOut">
              <a:rPr lang="en-US" smtClean="0"/>
              <a:t>2/3/2025</a:t>
            </a:fld>
            <a:endParaRPr lang="en-US"/>
          </a:p>
        </p:txBody>
      </p:sp>
      <p:sp>
        <p:nvSpPr>
          <p:cNvPr id="6" name="Footer Placeholder 5">
            <a:extLst>
              <a:ext uri="{FF2B5EF4-FFF2-40B4-BE49-F238E27FC236}">
                <a16:creationId xmlns:a16="http://schemas.microsoft.com/office/drawing/2014/main" id="{FADAABBD-4DEA-6A26-F24A-0DB2277B6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5EF02-F109-93AA-6A6B-CD56D6E3F28A}"/>
              </a:ext>
            </a:extLst>
          </p:cNvPr>
          <p:cNvSpPr>
            <a:spLocks noGrp="1"/>
          </p:cNvSpPr>
          <p:nvPr>
            <p:ph type="sldNum" sz="quarter" idx="12"/>
          </p:nvPr>
        </p:nvSpPr>
        <p:spPr/>
        <p:txBody>
          <a:bodyPr/>
          <a:lstStyle/>
          <a:p>
            <a:fld id="{B38CB8C6-CCEE-43FF-9048-D22BA64EC4F9}" type="slidenum">
              <a:rPr lang="en-US" smtClean="0"/>
              <a:t>‹#›</a:t>
            </a:fld>
            <a:endParaRPr lang="en-US"/>
          </a:p>
        </p:txBody>
      </p:sp>
    </p:spTree>
    <p:extLst>
      <p:ext uri="{BB962C8B-B14F-4D97-AF65-F5344CB8AC3E}">
        <p14:creationId xmlns:p14="http://schemas.microsoft.com/office/powerpoint/2010/main" val="399935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E3918-6AF6-3159-7A8F-DF8303F46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D472B5-B02F-3CC2-81FA-75F70BF80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10CCB-D2C2-6EE2-7243-4AC49025A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AF107-CCE1-4C21-8691-A6DF6C9B6015}" type="datetimeFigureOut">
              <a:rPr lang="en-US" smtClean="0"/>
              <a:t>2/3/2025</a:t>
            </a:fld>
            <a:endParaRPr lang="en-US"/>
          </a:p>
        </p:txBody>
      </p:sp>
      <p:sp>
        <p:nvSpPr>
          <p:cNvPr id="5" name="Footer Placeholder 4">
            <a:extLst>
              <a:ext uri="{FF2B5EF4-FFF2-40B4-BE49-F238E27FC236}">
                <a16:creationId xmlns:a16="http://schemas.microsoft.com/office/drawing/2014/main" id="{9AF2BD16-1BC6-EC02-9FB5-467C4B4A1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357E94-CCB9-48E2-B1CC-16001D235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CB8C6-CCEE-43FF-9048-D22BA64EC4F9}" type="slidenum">
              <a:rPr lang="en-US" smtClean="0"/>
              <a:t>‹#›</a:t>
            </a:fld>
            <a:endParaRPr lang="en-US"/>
          </a:p>
        </p:txBody>
      </p:sp>
    </p:spTree>
    <p:extLst>
      <p:ext uri="{BB962C8B-B14F-4D97-AF65-F5344CB8AC3E}">
        <p14:creationId xmlns:p14="http://schemas.microsoft.com/office/powerpoint/2010/main" val="149511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tter of piglets huddled on ground lined with straw">
            <a:extLst>
              <a:ext uri="{FF2B5EF4-FFF2-40B4-BE49-F238E27FC236}">
                <a16:creationId xmlns:a16="http://schemas.microsoft.com/office/drawing/2014/main" id="{8E1ACFAF-4E74-08BC-002A-DCD3B85DFA00}"/>
              </a:ext>
            </a:extLst>
          </p:cNvPr>
          <p:cNvPicPr>
            <a:picLocks noChangeAspect="1"/>
          </p:cNvPicPr>
          <p:nvPr/>
        </p:nvPicPr>
        <p:blipFill rotWithShape="1">
          <a:blip r:embed="rId2">
            <a:extLst>
              <a:ext uri="{28A0092B-C50C-407E-A947-70E740481C1C}">
                <a14:useLocalDpi xmlns:a14="http://schemas.microsoft.com/office/drawing/2010/main" val="0"/>
              </a:ext>
            </a:extLst>
          </a:blip>
          <a:srcRect r="23010" b="9089"/>
          <a:stretch/>
        </p:blipFill>
        <p:spPr>
          <a:xfrm>
            <a:off x="3523488" y="10"/>
            <a:ext cx="8668512" cy="6857990"/>
          </a:xfrm>
          <a:prstGeom prst="rect">
            <a:avLst/>
          </a:prstGeom>
        </p:spPr>
      </p:pic>
      <p:sp>
        <p:nvSpPr>
          <p:cNvPr id="17"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A02FA7-C7E3-157C-F5D7-3869E2DCEB50}"/>
              </a:ext>
            </a:extLst>
          </p:cNvPr>
          <p:cNvSpPr>
            <a:spLocks noGrp="1"/>
          </p:cNvSpPr>
          <p:nvPr>
            <p:ph type="ctrTitle"/>
          </p:nvPr>
        </p:nvSpPr>
        <p:spPr>
          <a:xfrm>
            <a:off x="477981" y="1122363"/>
            <a:ext cx="4023360" cy="3204134"/>
          </a:xfrm>
        </p:spPr>
        <p:txBody>
          <a:bodyPr anchor="b">
            <a:noAutofit/>
          </a:bodyPr>
          <a:lstStyle/>
          <a:p>
            <a:r>
              <a:rPr lang="en-US" sz="6200" dirty="0">
                <a:solidFill>
                  <a:schemeClr val="bg1"/>
                </a:solidFill>
              </a:rPr>
              <a:t>Hogwash or Sow Right?</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51BD39A6-90CE-6371-D17E-1027D3638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291726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pperoni pizza">
            <a:extLst>
              <a:ext uri="{FF2B5EF4-FFF2-40B4-BE49-F238E27FC236}">
                <a16:creationId xmlns:a16="http://schemas.microsoft.com/office/drawing/2014/main" id="{54E75746-CBB1-7B1E-095F-1EECC0EDFD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289" t="2433" b="6658"/>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DE69D-AB50-7F5D-07AD-FE16E936565E}"/>
              </a:ext>
            </a:extLst>
          </p:cNvPr>
          <p:cNvSpPr>
            <a:spLocks noGrp="1"/>
          </p:cNvSpPr>
          <p:nvPr>
            <p:ph type="title"/>
          </p:nvPr>
        </p:nvSpPr>
        <p:spPr>
          <a:xfrm>
            <a:off x="371093" y="1161288"/>
            <a:ext cx="5620131" cy="1124712"/>
          </a:xfrm>
        </p:spPr>
        <p:txBody>
          <a:bodyPr vert="horz" lIns="91440" tIns="45720" rIns="91440" bIns="45720" rtlCol="0" anchor="b">
            <a:noAutofit/>
          </a:bodyPr>
          <a:lstStyle/>
          <a:p>
            <a:r>
              <a:rPr lang="en-US" sz="4000" dirty="0">
                <a:solidFill>
                  <a:schemeClr val="bg1"/>
                </a:solidFill>
              </a:rPr>
              <a:t>Pork is not eaten by many throughout the world?</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94D1C836-A131-0268-1E79-ED107935C276}"/>
              </a:ext>
            </a:extLst>
          </p:cNvPr>
          <p:cNvSpPr/>
          <p:nvPr/>
        </p:nvSpPr>
        <p:spPr>
          <a:xfrm>
            <a:off x="737375" y="3126294"/>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4ED084-BE07-A590-D15B-2B02ECB64ABE}"/>
              </a:ext>
            </a:extLst>
          </p:cNvPr>
          <p:cNvSpPr txBox="1"/>
          <p:nvPr/>
        </p:nvSpPr>
        <p:spPr>
          <a:xfrm>
            <a:off x="1270716" y="3482214"/>
            <a:ext cx="2165684" cy="707886"/>
          </a:xfrm>
          <a:prstGeom prst="rect">
            <a:avLst/>
          </a:prstGeom>
          <a:noFill/>
        </p:spPr>
        <p:txBody>
          <a:bodyPr wrap="square" rtlCol="0">
            <a:spAutoFit/>
          </a:bodyPr>
          <a:lstStyle/>
          <a:p>
            <a:r>
              <a:rPr lang="en-US" sz="4000" dirty="0">
                <a:solidFill>
                  <a:schemeClr val="bg1"/>
                </a:solidFill>
              </a:rPr>
              <a:t>TRUE</a:t>
            </a:r>
          </a:p>
        </p:txBody>
      </p:sp>
      <p:sp>
        <p:nvSpPr>
          <p:cNvPr id="12" name="Arrow: Right 11">
            <a:extLst>
              <a:ext uri="{FF2B5EF4-FFF2-40B4-BE49-F238E27FC236}">
                <a16:creationId xmlns:a16="http://schemas.microsoft.com/office/drawing/2014/main" id="{F9B2C29D-2C3E-3D76-BD1F-6D8D43156AF9}"/>
              </a:ext>
            </a:extLst>
          </p:cNvPr>
          <p:cNvSpPr/>
          <p:nvPr/>
        </p:nvSpPr>
        <p:spPr>
          <a:xfrm rot="10800000">
            <a:off x="539919" y="4505585"/>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DEEDE6-7E3A-E21B-C1B8-148036981206}"/>
              </a:ext>
            </a:extLst>
          </p:cNvPr>
          <p:cNvSpPr txBox="1"/>
          <p:nvPr/>
        </p:nvSpPr>
        <p:spPr>
          <a:xfrm>
            <a:off x="1354625" y="4849474"/>
            <a:ext cx="2165684" cy="707886"/>
          </a:xfrm>
          <a:prstGeom prst="rect">
            <a:avLst/>
          </a:prstGeom>
          <a:noFill/>
        </p:spPr>
        <p:txBody>
          <a:bodyPr wrap="square" rtlCol="0">
            <a:spAutoFit/>
          </a:bodyPr>
          <a:lstStyle/>
          <a:p>
            <a:r>
              <a:rPr lang="en-US" sz="4000" dirty="0">
                <a:solidFill>
                  <a:schemeClr val="bg1"/>
                </a:solidFill>
              </a:rPr>
              <a:t>FALSE</a:t>
            </a:r>
          </a:p>
        </p:txBody>
      </p:sp>
      <p:pic>
        <p:nvPicPr>
          <p:cNvPr id="16" name="Picture 15" descr="Logo&#10;&#10;Description automatically generated">
            <a:extLst>
              <a:ext uri="{FF2B5EF4-FFF2-40B4-BE49-F238E27FC236}">
                <a16:creationId xmlns:a16="http://schemas.microsoft.com/office/drawing/2014/main" id="{E1E8B82A-E33D-2CFC-9C79-20C27C32E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277" y="5168072"/>
            <a:ext cx="1559073" cy="1514480"/>
          </a:xfrm>
          <a:prstGeom prst="rect">
            <a:avLst/>
          </a:prstGeom>
        </p:spPr>
      </p:pic>
    </p:spTree>
    <p:extLst>
      <p:ext uri="{BB962C8B-B14F-4D97-AF65-F5344CB8AC3E}">
        <p14:creationId xmlns:p14="http://schemas.microsoft.com/office/powerpoint/2010/main" val="26806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A pepperoni pizza">
            <a:extLst>
              <a:ext uri="{FF2B5EF4-FFF2-40B4-BE49-F238E27FC236}">
                <a16:creationId xmlns:a16="http://schemas.microsoft.com/office/drawing/2014/main" id="{6A5403C7-B6DE-5C0A-1C1C-BD2107E15A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289" t="2433" b="6658"/>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5941F6-E799-8EAC-B61C-E17BA0A2FF98}"/>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6600" b="1" dirty="0">
                <a:solidFill>
                  <a:schemeClr val="bg1"/>
                </a:solidFill>
                <a:latin typeface="Aharoni" panose="02010803020104030203" pitchFamily="2" charset="-79"/>
                <a:cs typeface="Aharoni" panose="02010803020104030203" pitchFamily="2" charset="-79"/>
              </a:rPr>
              <a:t>FALSE</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99BA832-8F85-B87C-06C1-B544B78D1713}"/>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indent="-228600" algn="ctr">
              <a:buFont typeface="Arial" panose="020B0604020202020204" pitchFamily="34" charset="0"/>
              <a:buChar char="•"/>
            </a:pPr>
            <a:r>
              <a:rPr lang="en-US" sz="2800" dirty="0">
                <a:solidFill>
                  <a:schemeClr val="bg1"/>
                </a:solidFill>
              </a:rPr>
              <a:t>Pork is the most consumed meat in the world mostly because of all the different ways it can be used, and it is easy to preserve.</a:t>
            </a:r>
          </a:p>
          <a:p>
            <a:pPr indent="-228600">
              <a:buFont typeface="Arial" panose="020B0604020202020204" pitchFamily="34" charset="0"/>
              <a:buChar char="•"/>
            </a:pPr>
            <a:endParaRPr lang="en-US" sz="1700"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D496D791-3BD6-984A-E04E-79AA2AAC2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313764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F0F63-820E-A19C-F4E6-AFC4E012119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Pigs walk on all their toes</a:t>
            </a:r>
          </a:p>
        </p:txBody>
      </p:sp>
      <p:sp>
        <p:nvSpPr>
          <p:cNvPr id="102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White House Genetics, E - Walking Show Pig Silhouette , Free ...">
            <a:extLst>
              <a:ext uri="{FF2B5EF4-FFF2-40B4-BE49-F238E27FC236}">
                <a16:creationId xmlns:a16="http://schemas.microsoft.com/office/drawing/2014/main" id="{F8B4263A-8A34-F938-2E26-47CD9C3E87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36" r="5861"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57E7CA8D-C77A-940D-FE69-66B7D8672A89}"/>
              </a:ext>
            </a:extLst>
          </p:cNvPr>
          <p:cNvSpPr/>
          <p:nvPr/>
        </p:nvSpPr>
        <p:spPr>
          <a:xfrm>
            <a:off x="1280300" y="3195971"/>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5BC5DF-4B80-3010-DB46-9DFE743ACED7}"/>
              </a:ext>
            </a:extLst>
          </p:cNvPr>
          <p:cNvSpPr txBox="1"/>
          <p:nvPr/>
        </p:nvSpPr>
        <p:spPr>
          <a:xfrm>
            <a:off x="1813641" y="3551891"/>
            <a:ext cx="2165684" cy="707886"/>
          </a:xfrm>
          <a:prstGeom prst="rect">
            <a:avLst/>
          </a:prstGeom>
          <a:noFill/>
        </p:spPr>
        <p:txBody>
          <a:bodyPr wrap="square" rtlCol="0">
            <a:spAutoFit/>
          </a:bodyPr>
          <a:lstStyle/>
          <a:p>
            <a:r>
              <a:rPr lang="en-US" sz="4000" dirty="0">
                <a:solidFill>
                  <a:schemeClr val="bg1"/>
                </a:solidFill>
              </a:rPr>
              <a:t>TRUE</a:t>
            </a:r>
          </a:p>
        </p:txBody>
      </p:sp>
      <p:sp>
        <p:nvSpPr>
          <p:cNvPr id="7" name="Arrow: Right 6">
            <a:extLst>
              <a:ext uri="{FF2B5EF4-FFF2-40B4-BE49-F238E27FC236}">
                <a16:creationId xmlns:a16="http://schemas.microsoft.com/office/drawing/2014/main" id="{B566C8CB-8611-D4D7-BEFE-855D671BD1A9}"/>
              </a:ext>
            </a:extLst>
          </p:cNvPr>
          <p:cNvSpPr/>
          <p:nvPr/>
        </p:nvSpPr>
        <p:spPr>
          <a:xfrm rot="10800000">
            <a:off x="1122947" y="4659930"/>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715A8E-A9B0-4E22-D54E-BEB4F13FF7EE}"/>
              </a:ext>
            </a:extLst>
          </p:cNvPr>
          <p:cNvSpPr txBox="1"/>
          <p:nvPr/>
        </p:nvSpPr>
        <p:spPr>
          <a:xfrm>
            <a:off x="1937653" y="5003819"/>
            <a:ext cx="2165684" cy="707886"/>
          </a:xfrm>
          <a:prstGeom prst="rect">
            <a:avLst/>
          </a:prstGeom>
          <a:noFill/>
        </p:spPr>
        <p:txBody>
          <a:bodyPr wrap="square" rtlCol="0">
            <a:spAutoFit/>
          </a:bodyPr>
          <a:lstStyle/>
          <a:p>
            <a:r>
              <a:rPr lang="en-US" sz="4000" dirty="0">
                <a:solidFill>
                  <a:schemeClr val="bg1"/>
                </a:solidFill>
              </a:rPr>
              <a:t>FALSE</a:t>
            </a:r>
          </a:p>
        </p:txBody>
      </p:sp>
      <p:pic>
        <p:nvPicPr>
          <p:cNvPr id="11" name="Picture 10" descr="Logo&#10;&#10;Description automatically generated">
            <a:extLst>
              <a:ext uri="{FF2B5EF4-FFF2-40B4-BE49-F238E27FC236}">
                <a16:creationId xmlns:a16="http://schemas.microsoft.com/office/drawing/2014/main" id="{F2B95377-E644-9D83-F19C-DFE888FDE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794" y="5322418"/>
            <a:ext cx="1559073" cy="1514480"/>
          </a:xfrm>
          <a:prstGeom prst="rect">
            <a:avLst/>
          </a:prstGeom>
        </p:spPr>
      </p:pic>
    </p:spTree>
    <p:extLst>
      <p:ext uri="{BB962C8B-B14F-4D97-AF65-F5344CB8AC3E}">
        <p14:creationId xmlns:p14="http://schemas.microsoft.com/office/powerpoint/2010/main" val="21595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44CD3-B4BD-6E49-9499-9D7D7FF0584D}"/>
              </a:ext>
            </a:extLst>
          </p:cNvPr>
          <p:cNvSpPr>
            <a:spLocks noGrp="1"/>
          </p:cNvSpPr>
          <p:nvPr>
            <p:ph type="title"/>
          </p:nvPr>
        </p:nvSpPr>
        <p:spPr>
          <a:xfrm>
            <a:off x="7320466" y="609600"/>
            <a:ext cx="4140014" cy="1330839"/>
          </a:xfrm>
        </p:spPr>
        <p:txBody>
          <a:bodyPr vert="horz" lIns="91440" tIns="45720" rIns="91440" bIns="45720" rtlCol="0" anchor="ctr">
            <a:normAutofit/>
          </a:bodyPr>
          <a:lstStyle/>
          <a:p>
            <a:pPr algn="ctr"/>
            <a:r>
              <a:rPr lang="en-US" sz="6600" dirty="0">
                <a:latin typeface="Aharoni" panose="02010803020104030203" pitchFamily="2" charset="-79"/>
                <a:cs typeface="Aharoni" panose="02010803020104030203" pitchFamily="2" charset="-79"/>
              </a:rPr>
              <a:t>FALSE</a:t>
            </a:r>
          </a:p>
        </p:txBody>
      </p:sp>
      <p:pic>
        <p:nvPicPr>
          <p:cNvPr id="5" name="Picture 2" descr="White House Genetics, E - Walking Show Pig Silhouette , Free ...">
            <a:extLst>
              <a:ext uri="{FF2B5EF4-FFF2-40B4-BE49-F238E27FC236}">
                <a16:creationId xmlns:a16="http://schemas.microsoft.com/office/drawing/2014/main" id="{BFCDB771-D7FD-B17D-0C67-3CDF16DB34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96" r="5721"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916C1D6-BE7C-112F-820F-EB5A407228E7}"/>
              </a:ext>
            </a:extLst>
          </p:cNvPr>
          <p:cNvSpPr>
            <a:spLocks noGrp="1"/>
          </p:cNvSpPr>
          <p:nvPr>
            <p:ph type="body" sz="half" idx="2"/>
          </p:nvPr>
        </p:nvSpPr>
        <p:spPr>
          <a:xfrm>
            <a:off x="7320465" y="2194102"/>
            <a:ext cx="4140013" cy="3908586"/>
          </a:xfrm>
        </p:spPr>
        <p:txBody>
          <a:bodyPr vert="horz" lIns="91440" tIns="45720" rIns="91440" bIns="45720" rtlCol="0">
            <a:normAutofit/>
          </a:bodyPr>
          <a:lstStyle/>
          <a:p>
            <a:pPr indent="-228600">
              <a:buFont typeface="Arial" panose="020B0604020202020204" pitchFamily="34" charset="0"/>
              <a:buChar char="•"/>
            </a:pPr>
            <a:r>
              <a:rPr lang="en-US" sz="2000" dirty="0"/>
              <a:t>Pigs have 4 toes on each foot, but only walk on 2 of them. </a:t>
            </a:r>
          </a:p>
          <a:p>
            <a:pPr indent="-228600">
              <a:buFont typeface="Arial" panose="020B0604020202020204" pitchFamily="34" charset="0"/>
              <a:buChar char="•"/>
            </a:pPr>
            <a:endParaRPr lang="en-US" sz="2000" dirty="0"/>
          </a:p>
          <a:p>
            <a:r>
              <a:rPr lang="en-US" sz="2000" dirty="0"/>
              <a:t> The two central toes make direct contact with the ground, providing stability and support as they move. The other two toes are smaller and located higher up on the leg making it harder for them to be used as weight bearing toes.</a:t>
            </a:r>
          </a:p>
        </p:txBody>
      </p:sp>
      <p:pic>
        <p:nvPicPr>
          <p:cNvPr id="6" name="Picture 5" descr="Logo&#10;&#10;Description automatically generated">
            <a:extLst>
              <a:ext uri="{FF2B5EF4-FFF2-40B4-BE49-F238E27FC236}">
                <a16:creationId xmlns:a16="http://schemas.microsoft.com/office/drawing/2014/main" id="{0EFA96BE-DB50-A092-2907-97EF8DFC0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188828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3" name="Rectangle 1434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4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21317-F132-C6FF-89B9-2E1E3C045F80}"/>
              </a:ext>
            </a:extLst>
          </p:cNvPr>
          <p:cNvSpPr>
            <a:spLocks noGrp="1"/>
          </p:cNvSpPr>
          <p:nvPr>
            <p:ph type="title"/>
          </p:nvPr>
        </p:nvSpPr>
        <p:spPr>
          <a:xfrm>
            <a:off x="637380" y="85165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Pigs can fly?</a:t>
            </a:r>
          </a:p>
        </p:txBody>
      </p:sp>
      <p:pic>
        <p:nvPicPr>
          <p:cNvPr id="14338" name="Picture 2" descr="Image result for Pigs can fly free images">
            <a:extLst>
              <a:ext uri="{FF2B5EF4-FFF2-40B4-BE49-F238E27FC236}">
                <a16:creationId xmlns:a16="http://schemas.microsoft.com/office/drawing/2014/main" id="{51DDDB64-FE13-6377-DD9F-01E2474C5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022430"/>
            <a:ext cx="7188199" cy="480975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DF8D131C-253F-680F-619E-083A296EB397}"/>
              </a:ext>
            </a:extLst>
          </p:cNvPr>
          <p:cNvSpPr/>
          <p:nvPr/>
        </p:nvSpPr>
        <p:spPr>
          <a:xfrm>
            <a:off x="637380" y="3560927"/>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CD292C-7C78-5BC8-594B-28357095D25D}"/>
              </a:ext>
            </a:extLst>
          </p:cNvPr>
          <p:cNvSpPr txBox="1"/>
          <p:nvPr/>
        </p:nvSpPr>
        <p:spPr>
          <a:xfrm>
            <a:off x="1170721" y="3916847"/>
            <a:ext cx="2165684" cy="707886"/>
          </a:xfrm>
          <a:prstGeom prst="rect">
            <a:avLst/>
          </a:prstGeom>
          <a:noFill/>
        </p:spPr>
        <p:txBody>
          <a:bodyPr wrap="square" rtlCol="0">
            <a:spAutoFit/>
          </a:bodyPr>
          <a:lstStyle/>
          <a:p>
            <a:r>
              <a:rPr lang="en-US" sz="4000" dirty="0">
                <a:solidFill>
                  <a:schemeClr val="bg1"/>
                </a:solidFill>
              </a:rPr>
              <a:t>TRUE</a:t>
            </a:r>
          </a:p>
        </p:txBody>
      </p:sp>
      <p:sp>
        <p:nvSpPr>
          <p:cNvPr id="10" name="Arrow: Right 9">
            <a:extLst>
              <a:ext uri="{FF2B5EF4-FFF2-40B4-BE49-F238E27FC236}">
                <a16:creationId xmlns:a16="http://schemas.microsoft.com/office/drawing/2014/main" id="{FCA5ECF1-80CD-E907-607C-31D2B20824E0}"/>
              </a:ext>
            </a:extLst>
          </p:cNvPr>
          <p:cNvSpPr/>
          <p:nvPr/>
        </p:nvSpPr>
        <p:spPr>
          <a:xfrm rot="10800000">
            <a:off x="517630" y="4906370"/>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B7F717-A6FC-50F4-6A55-5F5871107B4F}"/>
              </a:ext>
            </a:extLst>
          </p:cNvPr>
          <p:cNvSpPr txBox="1"/>
          <p:nvPr/>
        </p:nvSpPr>
        <p:spPr>
          <a:xfrm>
            <a:off x="1332336" y="5250259"/>
            <a:ext cx="2165684" cy="707886"/>
          </a:xfrm>
          <a:prstGeom prst="rect">
            <a:avLst/>
          </a:prstGeom>
          <a:noFill/>
        </p:spPr>
        <p:txBody>
          <a:bodyPr wrap="square" rtlCol="0">
            <a:spAutoFit/>
          </a:bodyPr>
          <a:lstStyle/>
          <a:p>
            <a:r>
              <a:rPr lang="en-US" sz="4000" dirty="0">
                <a:solidFill>
                  <a:schemeClr val="bg1"/>
                </a:solidFill>
              </a:rPr>
              <a:t>FALSE</a:t>
            </a:r>
          </a:p>
        </p:txBody>
      </p:sp>
      <p:pic>
        <p:nvPicPr>
          <p:cNvPr id="12" name="Picture 11" descr="Logo&#10;&#10;Description automatically generated">
            <a:extLst>
              <a:ext uri="{FF2B5EF4-FFF2-40B4-BE49-F238E27FC236}">
                <a16:creationId xmlns:a16="http://schemas.microsoft.com/office/drawing/2014/main" id="{817D85F3-D406-1E09-F3A1-071CAB8C7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165725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Pigs can fly free images">
            <a:extLst>
              <a:ext uri="{FF2B5EF4-FFF2-40B4-BE49-F238E27FC236}">
                <a16:creationId xmlns:a16="http://schemas.microsoft.com/office/drawing/2014/main" id="{BA0AB227-E132-B62E-EFDF-A43F99A64C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022430"/>
            <a:ext cx="7188199" cy="4809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9CCE3D-7BA4-6E09-E482-8C9C0D02EFB7}"/>
              </a:ext>
            </a:extLst>
          </p:cNvPr>
          <p:cNvSpPr>
            <a:spLocks noGrp="1"/>
          </p:cNvSpPr>
          <p:nvPr>
            <p:ph type="title"/>
          </p:nvPr>
        </p:nvSpPr>
        <p:spPr>
          <a:xfrm>
            <a:off x="333375" y="1517732"/>
            <a:ext cx="3381376" cy="3540044"/>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5300" b="1" dirty="0">
                <a:solidFill>
                  <a:schemeClr val="bg1"/>
                </a:solidFill>
                <a:latin typeface="Aharoni" panose="02010803020104030203" pitchFamily="2" charset="-79"/>
                <a:cs typeface="Aharoni" panose="02010803020104030203" pitchFamily="2" charset="-79"/>
              </a:rPr>
              <a:t>FALSE</a:t>
            </a:r>
            <a:br>
              <a:rPr lang="en-US" sz="2600" dirty="0">
                <a:solidFill>
                  <a:schemeClr val="bg1"/>
                </a:solidFill>
              </a:rPr>
            </a:br>
            <a:br>
              <a:rPr lang="en-US" sz="2600" dirty="0">
                <a:solidFill>
                  <a:schemeClr val="bg1"/>
                </a:solidFill>
              </a:rPr>
            </a:br>
            <a:r>
              <a:rPr lang="en-US" sz="2600" dirty="0">
                <a:solidFill>
                  <a:schemeClr val="bg1"/>
                </a:solidFill>
              </a:rPr>
              <a:t>Although pigs can NOT fly, they are very fast! </a:t>
            </a:r>
            <a:br>
              <a:rPr lang="en-US" sz="2600" dirty="0">
                <a:solidFill>
                  <a:schemeClr val="bg1"/>
                </a:solidFill>
              </a:rPr>
            </a:br>
            <a:br>
              <a:rPr lang="en-US" sz="2600" dirty="0">
                <a:solidFill>
                  <a:schemeClr val="bg1"/>
                </a:solidFill>
              </a:rPr>
            </a:br>
            <a:r>
              <a:rPr lang="en-US" sz="2600" dirty="0">
                <a:solidFill>
                  <a:schemeClr val="bg1"/>
                </a:solidFill>
              </a:rPr>
              <a:t>Fun Fact: Pigs can run a 7-minute mile.</a:t>
            </a:r>
            <a:endParaRPr lang="en-US" sz="2600" kern="1200" dirty="0">
              <a:solidFill>
                <a:schemeClr val="bg1"/>
              </a:solidFill>
              <a:latin typeface="+mj-lt"/>
              <a:ea typeface="+mj-ea"/>
              <a:cs typeface="+mj-cs"/>
            </a:endParaRPr>
          </a:p>
        </p:txBody>
      </p:sp>
      <p:pic>
        <p:nvPicPr>
          <p:cNvPr id="6" name="Picture 5" descr="Logo&#10;&#10;Description automatically generated">
            <a:extLst>
              <a:ext uri="{FF2B5EF4-FFF2-40B4-BE49-F238E27FC236}">
                <a16:creationId xmlns:a16="http://schemas.microsoft.com/office/drawing/2014/main" id="{11DCB485-AED0-C359-1226-1B04B95B6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416706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Idaho Pasture Pigs">
            <a:extLst>
              <a:ext uri="{FF2B5EF4-FFF2-40B4-BE49-F238E27FC236}">
                <a16:creationId xmlns:a16="http://schemas.microsoft.com/office/drawing/2014/main" id="{91A74463-E458-6CB2-C2D4-95C7DA22C4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987" b="100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439" name="Rectangle 1843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D5378-9481-309E-8B51-3D2F0B0705C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Piglets are baby pigs?</a:t>
            </a:r>
          </a:p>
        </p:txBody>
      </p:sp>
      <p:cxnSp>
        <p:nvCxnSpPr>
          <p:cNvPr id="18441" name="Straight Connector 1844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443" name="Straight Connector 1844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E919852D-2E42-9A0E-44FA-BC7D0CCF3DE2}"/>
              </a:ext>
            </a:extLst>
          </p:cNvPr>
          <p:cNvSpPr/>
          <p:nvPr/>
        </p:nvSpPr>
        <p:spPr>
          <a:xfrm>
            <a:off x="384950" y="4986671"/>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5ED88D-B057-DECA-846A-B5C8F6F44177}"/>
              </a:ext>
            </a:extLst>
          </p:cNvPr>
          <p:cNvSpPr txBox="1"/>
          <p:nvPr/>
        </p:nvSpPr>
        <p:spPr>
          <a:xfrm>
            <a:off x="918291" y="5342591"/>
            <a:ext cx="2165684" cy="707886"/>
          </a:xfrm>
          <a:prstGeom prst="rect">
            <a:avLst/>
          </a:prstGeom>
          <a:noFill/>
        </p:spPr>
        <p:txBody>
          <a:bodyPr wrap="square" rtlCol="0">
            <a:spAutoFit/>
          </a:bodyPr>
          <a:lstStyle/>
          <a:p>
            <a:r>
              <a:rPr lang="en-US" sz="4000" dirty="0">
                <a:solidFill>
                  <a:schemeClr val="bg1"/>
                </a:solidFill>
              </a:rPr>
              <a:t>TRUE</a:t>
            </a:r>
          </a:p>
        </p:txBody>
      </p:sp>
      <p:sp>
        <p:nvSpPr>
          <p:cNvPr id="7" name="Arrow: Right 6">
            <a:extLst>
              <a:ext uri="{FF2B5EF4-FFF2-40B4-BE49-F238E27FC236}">
                <a16:creationId xmlns:a16="http://schemas.microsoft.com/office/drawing/2014/main" id="{58371196-1056-A741-6366-98D5E6769BC4}"/>
              </a:ext>
            </a:extLst>
          </p:cNvPr>
          <p:cNvSpPr/>
          <p:nvPr/>
        </p:nvSpPr>
        <p:spPr>
          <a:xfrm rot="10800000">
            <a:off x="8742947" y="4986671"/>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4D1568-9020-F345-A2F0-1A60C5338604}"/>
              </a:ext>
            </a:extLst>
          </p:cNvPr>
          <p:cNvSpPr txBox="1"/>
          <p:nvPr/>
        </p:nvSpPr>
        <p:spPr>
          <a:xfrm>
            <a:off x="9557653" y="5330560"/>
            <a:ext cx="2165684" cy="707886"/>
          </a:xfrm>
          <a:prstGeom prst="rect">
            <a:avLst/>
          </a:prstGeom>
          <a:noFill/>
        </p:spPr>
        <p:txBody>
          <a:bodyPr wrap="square" rtlCol="0">
            <a:spAutoFit/>
          </a:bodyPr>
          <a:lstStyle/>
          <a:p>
            <a:r>
              <a:rPr lang="en-US" sz="4000" dirty="0">
                <a:solidFill>
                  <a:schemeClr val="bg1"/>
                </a:solidFill>
              </a:rPr>
              <a:t>FALSE</a:t>
            </a:r>
          </a:p>
        </p:txBody>
      </p:sp>
      <p:pic>
        <p:nvPicPr>
          <p:cNvPr id="9" name="Picture 8" descr="Logo&#10;&#10;Description automatically generated">
            <a:extLst>
              <a:ext uri="{FF2B5EF4-FFF2-40B4-BE49-F238E27FC236}">
                <a16:creationId xmlns:a16="http://schemas.microsoft.com/office/drawing/2014/main" id="{B40EDA68-3C87-E0D5-5023-87F66FB0E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9" y="101536"/>
            <a:ext cx="1559073" cy="1514480"/>
          </a:xfrm>
          <a:prstGeom prst="rect">
            <a:avLst/>
          </a:prstGeom>
        </p:spPr>
      </p:pic>
    </p:spTree>
    <p:extLst>
      <p:ext uri="{BB962C8B-B14F-4D97-AF65-F5344CB8AC3E}">
        <p14:creationId xmlns:p14="http://schemas.microsoft.com/office/powerpoint/2010/main" val="22256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Idaho Pasture Pigs">
            <a:extLst>
              <a:ext uri="{FF2B5EF4-FFF2-40B4-BE49-F238E27FC236}">
                <a16:creationId xmlns:a16="http://schemas.microsoft.com/office/drawing/2014/main" id="{3D6EF7CA-6931-6603-E20B-E3A0C46E79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205" b="23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6393" name="Rectangle 163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88492ED6-883E-A008-5801-97840C05799E}"/>
              </a:ext>
            </a:extLst>
          </p:cNvPr>
          <p:cNvSpPr>
            <a:spLocks noGrp="1"/>
          </p:cNvSpPr>
          <p:nvPr>
            <p:ph type="body" sz="half" idx="2"/>
          </p:nvPr>
        </p:nvSpPr>
        <p:spPr>
          <a:xfrm>
            <a:off x="838200" y="2434201"/>
            <a:ext cx="3822189" cy="3742762"/>
          </a:xfrm>
        </p:spPr>
        <p:txBody>
          <a:bodyPr vert="horz" lIns="91440" tIns="45720" rIns="91440" bIns="45720" rtlCol="0">
            <a:normAutofit/>
          </a:bodyPr>
          <a:lstStyle/>
          <a:p>
            <a:r>
              <a:rPr lang="en-US" sz="6000" b="1" dirty="0">
                <a:latin typeface="Aharoni" panose="02010803020104030203" pitchFamily="2" charset="-79"/>
                <a:cs typeface="Aharoni" panose="02010803020104030203" pitchFamily="2" charset="-79"/>
              </a:rPr>
              <a:t>TRUE</a:t>
            </a:r>
          </a:p>
          <a:p>
            <a:pPr indent="-228600">
              <a:buFont typeface="Arial" panose="020B0604020202020204" pitchFamily="34" charset="0"/>
              <a:buChar char="•"/>
            </a:pPr>
            <a:endParaRPr lang="en-US" sz="2000" dirty="0"/>
          </a:p>
          <a:p>
            <a:r>
              <a:rPr lang="en-US" sz="2000" dirty="0"/>
              <a:t>Fun Fact: A sow (mom pig) averages 8-10 piglets per litter and can farrow twice a year.</a:t>
            </a:r>
          </a:p>
          <a:p>
            <a:endParaRPr lang="en-US" sz="2000" dirty="0"/>
          </a:p>
          <a:p>
            <a:r>
              <a:rPr lang="en-US" sz="2000" b="1" dirty="0"/>
              <a:t>Litter: </a:t>
            </a:r>
            <a:r>
              <a:rPr lang="en-US" sz="2000" dirty="0"/>
              <a:t>a group of piglets</a:t>
            </a:r>
          </a:p>
          <a:p>
            <a:r>
              <a:rPr lang="en-US" sz="2000" b="1" dirty="0"/>
              <a:t>Farrow: </a:t>
            </a:r>
            <a:r>
              <a:rPr lang="en-US" sz="2000" dirty="0"/>
              <a:t>to give birth</a:t>
            </a:r>
          </a:p>
        </p:txBody>
      </p:sp>
      <p:pic>
        <p:nvPicPr>
          <p:cNvPr id="5" name="Picture 4" descr="Logo&#10;&#10;Description automatically generated">
            <a:extLst>
              <a:ext uri="{FF2B5EF4-FFF2-40B4-BE49-F238E27FC236}">
                <a16:creationId xmlns:a16="http://schemas.microsoft.com/office/drawing/2014/main" id="{B67AF6DA-AD83-166C-2A7C-68F5C0C99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51876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Pigs rooting in dirt field">
            <a:extLst>
              <a:ext uri="{FF2B5EF4-FFF2-40B4-BE49-F238E27FC236}">
                <a16:creationId xmlns:a16="http://schemas.microsoft.com/office/drawing/2014/main" id="{9F662227-C9A2-3A6D-E07D-86BC5730BE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52" b="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8A7037-4441-8C56-D078-F89BF83D157B}"/>
              </a:ext>
            </a:extLst>
          </p:cNvPr>
          <p:cNvSpPr>
            <a:spLocks noGrp="1"/>
          </p:cNvSpPr>
          <p:nvPr>
            <p:ph type="title"/>
          </p:nvPr>
        </p:nvSpPr>
        <p:spPr>
          <a:xfrm>
            <a:off x="371094" y="1161288"/>
            <a:ext cx="3438144" cy="1125728"/>
          </a:xfrm>
        </p:spPr>
        <p:txBody>
          <a:bodyPr vert="horz" lIns="91440" tIns="45720" rIns="91440" bIns="45720" rtlCol="0" anchor="b">
            <a:noAutofit/>
          </a:bodyPr>
          <a:lstStyle/>
          <a:p>
            <a:r>
              <a:rPr lang="en-US" sz="4400" dirty="0"/>
              <a:t>Pigs need lots of attention?</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Arrow: Right 6">
            <a:extLst>
              <a:ext uri="{FF2B5EF4-FFF2-40B4-BE49-F238E27FC236}">
                <a16:creationId xmlns:a16="http://schemas.microsoft.com/office/drawing/2014/main" id="{A13BD44D-8C2B-720A-6107-BE2859CAB9E2}"/>
              </a:ext>
            </a:extLst>
          </p:cNvPr>
          <p:cNvSpPr/>
          <p:nvPr/>
        </p:nvSpPr>
        <p:spPr>
          <a:xfrm>
            <a:off x="612149" y="2719136"/>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0F62D3-A122-A537-CB39-CBCC25EFD0A8}"/>
              </a:ext>
            </a:extLst>
          </p:cNvPr>
          <p:cNvSpPr txBox="1"/>
          <p:nvPr/>
        </p:nvSpPr>
        <p:spPr>
          <a:xfrm>
            <a:off x="1145490" y="3075056"/>
            <a:ext cx="2165684" cy="707886"/>
          </a:xfrm>
          <a:prstGeom prst="rect">
            <a:avLst/>
          </a:prstGeom>
          <a:noFill/>
        </p:spPr>
        <p:txBody>
          <a:bodyPr wrap="square" rtlCol="0">
            <a:spAutoFit/>
          </a:bodyPr>
          <a:lstStyle/>
          <a:p>
            <a:r>
              <a:rPr lang="en-US" sz="4000" dirty="0">
                <a:solidFill>
                  <a:schemeClr val="bg1"/>
                </a:solidFill>
              </a:rPr>
              <a:t>TRUE</a:t>
            </a:r>
          </a:p>
        </p:txBody>
      </p:sp>
      <p:sp>
        <p:nvSpPr>
          <p:cNvPr id="9" name="Arrow: Right 8">
            <a:extLst>
              <a:ext uri="{FF2B5EF4-FFF2-40B4-BE49-F238E27FC236}">
                <a16:creationId xmlns:a16="http://schemas.microsoft.com/office/drawing/2014/main" id="{EAB1DF38-1023-0C71-ECCA-BDFFDADD3081}"/>
              </a:ext>
            </a:extLst>
          </p:cNvPr>
          <p:cNvSpPr/>
          <p:nvPr/>
        </p:nvSpPr>
        <p:spPr>
          <a:xfrm rot="10800000">
            <a:off x="513347" y="4276985"/>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A030AD-A5FD-5EF5-4507-CE49F497E6E4}"/>
              </a:ext>
            </a:extLst>
          </p:cNvPr>
          <p:cNvSpPr txBox="1"/>
          <p:nvPr/>
        </p:nvSpPr>
        <p:spPr>
          <a:xfrm>
            <a:off x="1328053" y="4620874"/>
            <a:ext cx="2165684" cy="707886"/>
          </a:xfrm>
          <a:prstGeom prst="rect">
            <a:avLst/>
          </a:prstGeom>
          <a:noFill/>
        </p:spPr>
        <p:txBody>
          <a:bodyPr wrap="square" rtlCol="0">
            <a:spAutoFit/>
          </a:bodyPr>
          <a:lstStyle/>
          <a:p>
            <a:r>
              <a:rPr lang="en-US" sz="4000" dirty="0">
                <a:solidFill>
                  <a:schemeClr val="bg1"/>
                </a:solidFill>
              </a:rPr>
              <a:t>FALSE</a:t>
            </a:r>
          </a:p>
        </p:txBody>
      </p:sp>
      <p:pic>
        <p:nvPicPr>
          <p:cNvPr id="12" name="Picture 11" descr="Logo&#10;&#10;Description automatically generated">
            <a:extLst>
              <a:ext uri="{FF2B5EF4-FFF2-40B4-BE49-F238E27FC236}">
                <a16:creationId xmlns:a16="http://schemas.microsoft.com/office/drawing/2014/main" id="{747C3527-2B79-0CA5-DC0C-18CF4DCB6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81448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3683-B3FD-8563-A2FF-64701148F26F}"/>
              </a:ext>
            </a:extLst>
          </p:cNvPr>
          <p:cNvSpPr>
            <a:spLocks noGrp="1"/>
          </p:cNvSpPr>
          <p:nvPr>
            <p:ph type="title"/>
          </p:nvPr>
        </p:nvSpPr>
        <p:spPr/>
        <p:txBody>
          <a:bodyPr>
            <a:normAutofit/>
          </a:bodyPr>
          <a:lstStyle/>
          <a:p>
            <a:r>
              <a:rPr lang="en-US" sz="8800" b="1" dirty="0">
                <a:latin typeface="Aharoni" panose="02010803020104030203" pitchFamily="2" charset="-79"/>
                <a:cs typeface="Aharoni" panose="02010803020104030203" pitchFamily="2" charset="-79"/>
              </a:rPr>
              <a:t>TRUE</a:t>
            </a:r>
          </a:p>
        </p:txBody>
      </p:sp>
      <p:sp>
        <p:nvSpPr>
          <p:cNvPr id="3" name="Content Placeholder 2">
            <a:extLst>
              <a:ext uri="{FF2B5EF4-FFF2-40B4-BE49-F238E27FC236}">
                <a16:creationId xmlns:a16="http://schemas.microsoft.com/office/drawing/2014/main" id="{C9362BE3-1A63-9EEB-4634-555558DF0102}"/>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A99A8A18-EF9A-FEFF-3F1B-5BF45F1584A9}"/>
              </a:ext>
            </a:extLst>
          </p:cNvPr>
          <p:cNvSpPr>
            <a:spLocks noGrp="1"/>
          </p:cNvSpPr>
          <p:nvPr>
            <p:ph type="body" sz="half" idx="2"/>
          </p:nvPr>
        </p:nvSpPr>
        <p:spPr>
          <a:xfrm>
            <a:off x="174041" y="2049462"/>
            <a:ext cx="3932237" cy="3811588"/>
          </a:xfrm>
        </p:spPr>
        <p:txBody>
          <a:bodyPr/>
          <a:lstStyle/>
          <a:p>
            <a:r>
              <a:rPr lang="en-US" dirty="0"/>
              <a:t>Pigs are very social animals. </a:t>
            </a:r>
          </a:p>
          <a:p>
            <a:endParaRPr lang="en-US" dirty="0"/>
          </a:p>
          <a:p>
            <a:r>
              <a:rPr lang="en-US" dirty="0"/>
              <a:t>They like to sleep touching each other and in many cases touching nose to nose or in a “pig pile.”</a:t>
            </a:r>
          </a:p>
          <a:p>
            <a:endParaRPr lang="en-US" dirty="0"/>
          </a:p>
          <a:p>
            <a:r>
              <a:rPr lang="en-US" dirty="0"/>
              <a:t>Pigs do not like to be by themselves. This is why you tend to see them in bigger groups.</a:t>
            </a:r>
          </a:p>
          <a:p>
            <a:endParaRPr lang="en-US" dirty="0"/>
          </a:p>
          <a:p>
            <a:r>
              <a:rPr lang="en-US" dirty="0"/>
              <a:t>Fun Fact: Sows will always sing to their piglets when the piglets are nursing.</a:t>
            </a:r>
          </a:p>
        </p:txBody>
      </p:sp>
      <p:pic>
        <p:nvPicPr>
          <p:cNvPr id="5" name="Content Placeholder 5" descr="Pigs rooting in dirt field">
            <a:extLst>
              <a:ext uri="{FF2B5EF4-FFF2-40B4-BE49-F238E27FC236}">
                <a16:creationId xmlns:a16="http://schemas.microsoft.com/office/drawing/2014/main" id="{67CFB859-E4BC-1BA7-2EE7-F690E2145A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52" b="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pic>
        <p:nvPicPr>
          <p:cNvPr id="6" name="Picture 5" descr="Logo&#10;&#10;Description automatically generated">
            <a:extLst>
              <a:ext uri="{FF2B5EF4-FFF2-40B4-BE49-F238E27FC236}">
                <a16:creationId xmlns:a16="http://schemas.microsoft.com/office/drawing/2014/main" id="{C74F6153-65DE-310B-2B69-7FF290662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38434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95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4225A-B9BB-C56E-BA4B-BE7426D325C6}"/>
              </a:ext>
            </a:extLst>
          </p:cNvPr>
          <p:cNvSpPr>
            <a:spLocks noGrp="1"/>
          </p:cNvSpPr>
          <p:nvPr>
            <p:ph type="title"/>
          </p:nvPr>
        </p:nvSpPr>
        <p:spPr>
          <a:xfrm>
            <a:off x="9093496" y="618681"/>
            <a:ext cx="2613872" cy="2257869"/>
          </a:xfrm>
        </p:spPr>
        <p:txBody>
          <a:bodyPr vert="horz" lIns="91440" tIns="45720" rIns="91440" bIns="45720" rtlCol="0" anchor="ctr">
            <a:normAutofit/>
          </a:bodyPr>
          <a:lstStyle/>
          <a:p>
            <a:pPr algn="ctr"/>
            <a:r>
              <a:rPr lang="en-US" sz="3600" dirty="0">
                <a:solidFill>
                  <a:srgbClr val="FFFFFF"/>
                </a:solidFill>
              </a:rPr>
              <a:t>Pigs prefer to be clean</a:t>
            </a:r>
          </a:p>
        </p:txBody>
      </p:sp>
      <p:sp>
        <p:nvSpPr>
          <p:cNvPr id="103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Muddy pig - Free images">
            <a:extLst>
              <a:ext uri="{FF2B5EF4-FFF2-40B4-BE49-F238E27FC236}">
                <a16:creationId xmlns:a16="http://schemas.microsoft.com/office/drawing/2014/main" id="{673A1A7A-174D-84C8-0605-42BD53964A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00" t="1197" r="1493" b="14227"/>
          <a:stretch/>
        </p:blipFill>
        <p:spPr bwMode="auto">
          <a:xfrm>
            <a:off x="593465" y="1111349"/>
            <a:ext cx="7928793" cy="447071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4C509F1-A711-6463-8C00-2E0C7BFBE2E9}"/>
              </a:ext>
            </a:extLst>
          </p:cNvPr>
          <p:cNvSpPr/>
          <p:nvPr/>
        </p:nvSpPr>
        <p:spPr>
          <a:xfrm>
            <a:off x="8999621" y="2959768"/>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28258B4-FCA3-A9E8-C324-F3FA3689BF18}"/>
              </a:ext>
            </a:extLst>
          </p:cNvPr>
          <p:cNvSpPr/>
          <p:nvPr/>
        </p:nvSpPr>
        <p:spPr>
          <a:xfrm rot="10800000">
            <a:off x="8904505" y="4884227"/>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B091FD-6827-E2F1-412E-EC75E57BA5FA}"/>
              </a:ext>
            </a:extLst>
          </p:cNvPr>
          <p:cNvSpPr txBox="1"/>
          <p:nvPr/>
        </p:nvSpPr>
        <p:spPr>
          <a:xfrm>
            <a:off x="9532962" y="3315688"/>
            <a:ext cx="2165684" cy="707886"/>
          </a:xfrm>
          <a:prstGeom prst="rect">
            <a:avLst/>
          </a:prstGeom>
          <a:noFill/>
        </p:spPr>
        <p:txBody>
          <a:bodyPr wrap="square" rtlCol="0">
            <a:spAutoFit/>
          </a:bodyPr>
          <a:lstStyle/>
          <a:p>
            <a:r>
              <a:rPr lang="en-US" sz="4000" dirty="0">
                <a:solidFill>
                  <a:schemeClr val="bg1"/>
                </a:solidFill>
              </a:rPr>
              <a:t>TRUE</a:t>
            </a:r>
          </a:p>
        </p:txBody>
      </p:sp>
      <p:sp>
        <p:nvSpPr>
          <p:cNvPr id="8" name="TextBox 7">
            <a:extLst>
              <a:ext uri="{FF2B5EF4-FFF2-40B4-BE49-F238E27FC236}">
                <a16:creationId xmlns:a16="http://schemas.microsoft.com/office/drawing/2014/main" id="{D196AEDA-78F5-0564-9620-BEB03B7FC694}"/>
              </a:ext>
            </a:extLst>
          </p:cNvPr>
          <p:cNvSpPr txBox="1"/>
          <p:nvPr/>
        </p:nvSpPr>
        <p:spPr>
          <a:xfrm>
            <a:off x="9719211" y="5228116"/>
            <a:ext cx="2165684" cy="707886"/>
          </a:xfrm>
          <a:prstGeom prst="rect">
            <a:avLst/>
          </a:prstGeom>
          <a:noFill/>
        </p:spPr>
        <p:txBody>
          <a:bodyPr wrap="square" rtlCol="0">
            <a:spAutoFit/>
          </a:bodyPr>
          <a:lstStyle/>
          <a:p>
            <a:r>
              <a:rPr lang="en-US" sz="4000" dirty="0">
                <a:solidFill>
                  <a:schemeClr val="bg1"/>
                </a:solidFill>
              </a:rPr>
              <a:t>FALSE</a:t>
            </a:r>
          </a:p>
        </p:txBody>
      </p:sp>
      <p:pic>
        <p:nvPicPr>
          <p:cNvPr id="9" name="Picture 8" descr="Logo&#10;&#10;Description automatically generated">
            <a:extLst>
              <a:ext uri="{FF2B5EF4-FFF2-40B4-BE49-F238E27FC236}">
                <a16:creationId xmlns:a16="http://schemas.microsoft.com/office/drawing/2014/main" id="{FE082E86-EAEC-7551-4462-52E352BB9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12" y="5172893"/>
            <a:ext cx="1559073" cy="1514480"/>
          </a:xfrm>
          <a:prstGeom prst="rect">
            <a:avLst/>
          </a:prstGeom>
        </p:spPr>
      </p:pic>
    </p:spTree>
    <p:extLst>
      <p:ext uri="{BB962C8B-B14F-4D97-AF65-F5344CB8AC3E}">
        <p14:creationId xmlns:p14="http://schemas.microsoft.com/office/powerpoint/2010/main" val="204979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90C9DC-4CD4-4D57-F2D0-44C6053A329B}"/>
              </a:ext>
            </a:extLst>
          </p:cNvPr>
          <p:cNvSpPr>
            <a:spLocks noGrp="1"/>
          </p:cNvSpPr>
          <p:nvPr>
            <p:ph type="title"/>
          </p:nvPr>
        </p:nvSpPr>
        <p:spPr>
          <a:xfrm>
            <a:off x="838200" y="365125"/>
            <a:ext cx="5393361" cy="1930400"/>
          </a:xfrm>
        </p:spPr>
        <p:txBody>
          <a:bodyPr vert="horz" lIns="91440" tIns="45720" rIns="91440" bIns="45720" rtlCol="0" anchor="ctr">
            <a:normAutofit fontScale="90000"/>
          </a:bodyPr>
          <a:lstStyle/>
          <a:p>
            <a:r>
              <a:rPr lang="en-US" sz="4400" dirty="0"/>
              <a:t>The phrase to “pig out” came about because pigs will overeat?</a:t>
            </a:r>
          </a:p>
        </p:txBody>
      </p:sp>
      <p:pic>
        <p:nvPicPr>
          <p:cNvPr id="19458" name="Picture 2" descr="Image result for pig eating - free images">
            <a:extLst>
              <a:ext uri="{FF2B5EF4-FFF2-40B4-BE49-F238E27FC236}">
                <a16:creationId xmlns:a16="http://schemas.microsoft.com/office/drawing/2014/main" id="{45801CC5-0D5F-A8EA-B589-2B35C5496F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49" r="18986"/>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946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6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Arrow: Right 4">
            <a:extLst>
              <a:ext uri="{FF2B5EF4-FFF2-40B4-BE49-F238E27FC236}">
                <a16:creationId xmlns:a16="http://schemas.microsoft.com/office/drawing/2014/main" id="{11FFC369-9065-7595-A26C-BEE04C44A8A3}"/>
              </a:ext>
            </a:extLst>
          </p:cNvPr>
          <p:cNvSpPr/>
          <p:nvPr/>
        </p:nvSpPr>
        <p:spPr>
          <a:xfrm>
            <a:off x="1395813" y="2366711"/>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13CD60-9F47-C511-C402-1ADD0B458083}"/>
              </a:ext>
            </a:extLst>
          </p:cNvPr>
          <p:cNvSpPr txBox="1"/>
          <p:nvPr/>
        </p:nvSpPr>
        <p:spPr>
          <a:xfrm>
            <a:off x="1929154" y="2722631"/>
            <a:ext cx="2165684" cy="707886"/>
          </a:xfrm>
          <a:prstGeom prst="rect">
            <a:avLst/>
          </a:prstGeom>
          <a:noFill/>
        </p:spPr>
        <p:txBody>
          <a:bodyPr wrap="square" rtlCol="0">
            <a:spAutoFit/>
          </a:bodyPr>
          <a:lstStyle/>
          <a:p>
            <a:r>
              <a:rPr lang="en-US" sz="4000" dirty="0">
                <a:solidFill>
                  <a:schemeClr val="bg1"/>
                </a:solidFill>
              </a:rPr>
              <a:t>TRUE</a:t>
            </a:r>
          </a:p>
        </p:txBody>
      </p:sp>
      <p:sp>
        <p:nvSpPr>
          <p:cNvPr id="7" name="Arrow: Right 6">
            <a:extLst>
              <a:ext uri="{FF2B5EF4-FFF2-40B4-BE49-F238E27FC236}">
                <a16:creationId xmlns:a16="http://schemas.microsoft.com/office/drawing/2014/main" id="{D0ACE580-32F5-1D91-F168-5A0CADBCFF26}"/>
              </a:ext>
            </a:extLst>
          </p:cNvPr>
          <p:cNvSpPr/>
          <p:nvPr/>
        </p:nvSpPr>
        <p:spPr>
          <a:xfrm rot="10800000">
            <a:off x="1257669" y="4276985"/>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359730-7AEC-DD94-5659-3A2EBB188043}"/>
              </a:ext>
            </a:extLst>
          </p:cNvPr>
          <p:cNvSpPr txBox="1"/>
          <p:nvPr/>
        </p:nvSpPr>
        <p:spPr>
          <a:xfrm>
            <a:off x="2072375" y="4620874"/>
            <a:ext cx="2165684" cy="707886"/>
          </a:xfrm>
          <a:prstGeom prst="rect">
            <a:avLst/>
          </a:prstGeom>
          <a:noFill/>
        </p:spPr>
        <p:txBody>
          <a:bodyPr wrap="square" rtlCol="0">
            <a:spAutoFit/>
          </a:bodyPr>
          <a:lstStyle/>
          <a:p>
            <a:r>
              <a:rPr lang="en-US" sz="4000" dirty="0">
                <a:solidFill>
                  <a:schemeClr val="bg1"/>
                </a:solidFill>
              </a:rPr>
              <a:t>FALSE</a:t>
            </a:r>
          </a:p>
        </p:txBody>
      </p:sp>
      <p:pic>
        <p:nvPicPr>
          <p:cNvPr id="9" name="Picture 8" descr="Logo&#10;&#10;Description automatically generated">
            <a:extLst>
              <a:ext uri="{FF2B5EF4-FFF2-40B4-BE49-F238E27FC236}">
                <a16:creationId xmlns:a16="http://schemas.microsoft.com/office/drawing/2014/main" id="{A2E7EEAE-24A6-4953-0BDF-C76119924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746" y="5286123"/>
            <a:ext cx="1559073" cy="1514480"/>
          </a:xfrm>
          <a:prstGeom prst="rect">
            <a:avLst/>
          </a:prstGeom>
        </p:spPr>
      </p:pic>
    </p:spTree>
    <p:extLst>
      <p:ext uri="{BB962C8B-B14F-4D97-AF65-F5344CB8AC3E}">
        <p14:creationId xmlns:p14="http://schemas.microsoft.com/office/powerpoint/2010/main" val="166452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F52808EA-6563-C766-9E24-270D6A81C968}"/>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sz="6600" b="1" dirty="0">
                <a:solidFill>
                  <a:schemeClr val="bg1"/>
                </a:solidFill>
                <a:latin typeface="Aharoni" panose="02010803020104030203" pitchFamily="2" charset="-79"/>
                <a:cs typeface="Aharoni" panose="02010803020104030203" pitchFamily="2" charset="-79"/>
              </a:rPr>
              <a:t>FALSE</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B2C660BB-C683-CB14-73B6-284B9C52445F}"/>
              </a:ext>
            </a:extLst>
          </p:cNvPr>
          <p:cNvSpPr>
            <a:spLocks noGrp="1"/>
          </p:cNvSpPr>
          <p:nvPr>
            <p:ph type="body" sz="half" idx="2"/>
          </p:nvPr>
        </p:nvSpPr>
        <p:spPr>
          <a:xfrm>
            <a:off x="2232252" y="2125737"/>
            <a:ext cx="4463623" cy="4044463"/>
          </a:xfrm>
        </p:spPr>
        <p:txBody>
          <a:bodyPr vert="horz" lIns="91440" tIns="45720" rIns="91440" bIns="45720" rtlCol="0">
            <a:normAutofit/>
          </a:bodyPr>
          <a:lstStyle/>
          <a:p>
            <a:r>
              <a:rPr lang="en-US" sz="2000" dirty="0">
                <a:solidFill>
                  <a:schemeClr val="bg1"/>
                </a:solidFill>
              </a:rPr>
              <a:t>Pigs are fed carefully balanced rations matched to their age and weight that consists of feeds such as corn, barley &amp; soybeans.</a:t>
            </a:r>
          </a:p>
          <a:p>
            <a:pPr indent="-228600">
              <a:buFont typeface="Arial" panose="020B0604020202020204" pitchFamily="34" charset="0"/>
              <a:buChar char="•"/>
            </a:pPr>
            <a:endParaRPr lang="en-US" sz="2000" dirty="0">
              <a:solidFill>
                <a:schemeClr val="bg1"/>
              </a:solidFill>
            </a:endParaRPr>
          </a:p>
          <a:p>
            <a:r>
              <a:rPr lang="en-US" sz="2000" dirty="0">
                <a:solidFill>
                  <a:schemeClr val="bg1"/>
                </a:solidFill>
              </a:rPr>
              <a:t>Ration: amount of feed consumed by one animal for one day.</a:t>
            </a:r>
          </a:p>
          <a:p>
            <a:endParaRPr lang="en-US" sz="2000" dirty="0">
              <a:solidFill>
                <a:schemeClr val="bg1"/>
              </a:solidFill>
            </a:endParaRPr>
          </a:p>
          <a:p>
            <a:r>
              <a:rPr lang="en-US" sz="2800" b="1" dirty="0">
                <a:solidFill>
                  <a:schemeClr val="bg1"/>
                </a:solidFill>
              </a:rPr>
              <a:t>Fun Fact: </a:t>
            </a:r>
            <a:r>
              <a:rPr lang="en-US" sz="2000" dirty="0">
                <a:solidFill>
                  <a:schemeClr val="bg1"/>
                </a:solidFill>
              </a:rPr>
              <a:t>Pigs gain one pound of weight after eating 2.5 – 3 pounds of feed and an adult pig can consume 14 gallons of water a day!</a:t>
            </a: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2" descr="Image result for pig eating - free images">
            <a:extLst>
              <a:ext uri="{FF2B5EF4-FFF2-40B4-BE49-F238E27FC236}">
                <a16:creationId xmlns:a16="http://schemas.microsoft.com/office/drawing/2014/main" id="{C31BD996-99C6-30DF-3635-7D5B98525E9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49" r="18986"/>
          <a:stretch/>
        </p:blipFill>
        <p:spPr bwMode="auto">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grpSp>
        <p:nvGrpSpPr>
          <p:cNvPr id="2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6" name="Picture 5" descr="Logo&#10;&#10;Description automatically generated">
            <a:extLst>
              <a:ext uri="{FF2B5EF4-FFF2-40B4-BE49-F238E27FC236}">
                <a16:creationId xmlns:a16="http://schemas.microsoft.com/office/drawing/2014/main" id="{AE52A1C5-0C00-1673-FC48-BA6ADB2C1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63" y="5050864"/>
            <a:ext cx="1559073" cy="1514480"/>
          </a:xfrm>
          <a:prstGeom prst="rect">
            <a:avLst/>
          </a:prstGeom>
        </p:spPr>
      </p:pic>
    </p:spTree>
    <p:extLst>
      <p:ext uri="{BB962C8B-B14F-4D97-AF65-F5344CB8AC3E}">
        <p14:creationId xmlns:p14="http://schemas.microsoft.com/office/powerpoint/2010/main" val="186933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95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Muddy pig - Free images">
            <a:extLst>
              <a:ext uri="{FF2B5EF4-FFF2-40B4-BE49-F238E27FC236}">
                <a16:creationId xmlns:a16="http://schemas.microsoft.com/office/drawing/2014/main" id="{94FC0A48-E2E0-1524-C78C-E1ADD507D06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00" t="1197" r="1493" b="14227"/>
          <a:stretch/>
        </p:blipFill>
        <p:spPr bwMode="auto">
          <a:xfrm>
            <a:off x="4210050" y="445588"/>
            <a:ext cx="7188199" cy="4080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D302A8-0117-08B1-F66B-CEE02E2E0DA3}"/>
              </a:ext>
            </a:extLst>
          </p:cNvPr>
          <p:cNvSpPr>
            <a:spLocks noGrp="1"/>
          </p:cNvSpPr>
          <p:nvPr>
            <p:ph type="title"/>
          </p:nvPr>
        </p:nvSpPr>
        <p:spPr>
          <a:xfrm>
            <a:off x="133350" y="2486026"/>
            <a:ext cx="4183009" cy="3964488"/>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600" kern="1200" dirty="0">
                <a:solidFill>
                  <a:srgbClr val="FFFFFF"/>
                </a:solidFill>
                <a:latin typeface="Aharoni" panose="02010803020104030203" pitchFamily="2" charset="-79"/>
                <a:cs typeface="Aharoni" panose="02010803020104030203" pitchFamily="2" charset="-79"/>
              </a:rPr>
              <a:t>TRUE!</a:t>
            </a:r>
            <a:r>
              <a:rPr lang="en-US" sz="2600" kern="1200" dirty="0">
                <a:solidFill>
                  <a:srgbClr val="FFFFFF"/>
                </a:solidFill>
                <a:latin typeface="+mj-lt"/>
                <a:ea typeface="+mj-ea"/>
                <a:cs typeface="+mj-cs"/>
              </a:rPr>
              <a:t>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Pigs are usually seen in mud because they do not have sweat glands. The mud keeps them cool and also acts much like a sunscreen does for you and I.</a:t>
            </a:r>
          </a:p>
        </p:txBody>
      </p:sp>
      <p:pic>
        <p:nvPicPr>
          <p:cNvPr id="6" name="Picture 5" descr="Logo&#10;&#10;Description automatically generated">
            <a:extLst>
              <a:ext uri="{FF2B5EF4-FFF2-40B4-BE49-F238E27FC236}">
                <a16:creationId xmlns:a16="http://schemas.microsoft.com/office/drawing/2014/main" id="{B6B3E424-E2C0-4482-5442-0B6E6E802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373392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8FB0D-0AAE-CF5F-3E01-22A191B0B5EF}"/>
              </a:ext>
            </a:extLst>
          </p:cNvPr>
          <p:cNvSpPr>
            <a:spLocks noGrp="1"/>
          </p:cNvSpPr>
          <p:nvPr>
            <p:ph type="title"/>
          </p:nvPr>
        </p:nvSpPr>
        <p:spPr>
          <a:xfrm>
            <a:off x="6915150" y="703642"/>
            <a:ext cx="4391024" cy="1323439"/>
          </a:xfrm>
        </p:spPr>
        <p:txBody>
          <a:bodyPr vert="horz" lIns="91440" tIns="45720" rIns="91440" bIns="45720" rtlCol="0" anchor="t">
            <a:noAutofit/>
          </a:bodyPr>
          <a:lstStyle/>
          <a:p>
            <a:pPr algn="ctr"/>
            <a:r>
              <a:rPr lang="en-US" sz="4000" dirty="0">
                <a:solidFill>
                  <a:schemeClr val="bg1"/>
                </a:solidFill>
              </a:rPr>
              <a:t>Pigs have a good sense of smell and eyesight</a:t>
            </a:r>
          </a:p>
        </p:txBody>
      </p:sp>
      <p:pic>
        <p:nvPicPr>
          <p:cNvPr id="2050" name="Picture 2" descr="Image result for Pig eating free images">
            <a:extLst>
              <a:ext uri="{FF2B5EF4-FFF2-40B4-BE49-F238E27FC236}">
                <a16:creationId xmlns:a16="http://schemas.microsoft.com/office/drawing/2014/main" id="{048EC442-B88E-556A-3839-B310BDCF7A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432" r="16693"/>
          <a:stretch/>
        </p:blipFill>
        <p:spPr bwMode="auto">
          <a:xfrm>
            <a:off x="175419" y="228708"/>
            <a:ext cx="6564312" cy="5835384"/>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69" name="Group 2056">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2070" name="Freeform: Shape 2057">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1" name="Freeform: Shape 2058">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Arrow: Right 4">
            <a:extLst>
              <a:ext uri="{FF2B5EF4-FFF2-40B4-BE49-F238E27FC236}">
                <a16:creationId xmlns:a16="http://schemas.microsoft.com/office/drawing/2014/main" id="{77AD3E52-1F81-1D89-C1DE-5FA69D4B79DA}"/>
              </a:ext>
            </a:extLst>
          </p:cNvPr>
          <p:cNvSpPr/>
          <p:nvPr/>
        </p:nvSpPr>
        <p:spPr>
          <a:xfrm>
            <a:off x="7825268" y="2977632"/>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628952-C2B4-739C-BA1C-7DB37BD1599E}"/>
              </a:ext>
            </a:extLst>
          </p:cNvPr>
          <p:cNvSpPr txBox="1"/>
          <p:nvPr/>
        </p:nvSpPr>
        <p:spPr>
          <a:xfrm>
            <a:off x="8358609" y="3333552"/>
            <a:ext cx="2165684" cy="707886"/>
          </a:xfrm>
          <a:prstGeom prst="rect">
            <a:avLst/>
          </a:prstGeom>
          <a:noFill/>
        </p:spPr>
        <p:txBody>
          <a:bodyPr wrap="square" rtlCol="0">
            <a:spAutoFit/>
          </a:bodyPr>
          <a:lstStyle/>
          <a:p>
            <a:r>
              <a:rPr lang="en-US" sz="4000" dirty="0">
                <a:solidFill>
                  <a:schemeClr val="bg1"/>
                </a:solidFill>
              </a:rPr>
              <a:t>TRUE</a:t>
            </a:r>
          </a:p>
        </p:txBody>
      </p:sp>
      <p:sp>
        <p:nvSpPr>
          <p:cNvPr id="7" name="Arrow: Right 6">
            <a:extLst>
              <a:ext uri="{FF2B5EF4-FFF2-40B4-BE49-F238E27FC236}">
                <a16:creationId xmlns:a16="http://schemas.microsoft.com/office/drawing/2014/main" id="{914F9324-F9D4-3B53-C22E-3369B703E83D}"/>
              </a:ext>
            </a:extLst>
          </p:cNvPr>
          <p:cNvSpPr/>
          <p:nvPr/>
        </p:nvSpPr>
        <p:spPr>
          <a:xfrm rot="10800000">
            <a:off x="7825268" y="4734630"/>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DBCB40-D1E1-A54A-770D-FC4414012D59}"/>
              </a:ext>
            </a:extLst>
          </p:cNvPr>
          <p:cNvSpPr txBox="1"/>
          <p:nvPr/>
        </p:nvSpPr>
        <p:spPr>
          <a:xfrm>
            <a:off x="8639974" y="5078519"/>
            <a:ext cx="2165684" cy="707886"/>
          </a:xfrm>
          <a:prstGeom prst="rect">
            <a:avLst/>
          </a:prstGeom>
          <a:noFill/>
        </p:spPr>
        <p:txBody>
          <a:bodyPr wrap="square" rtlCol="0">
            <a:spAutoFit/>
          </a:bodyPr>
          <a:lstStyle/>
          <a:p>
            <a:r>
              <a:rPr lang="en-US" sz="4000" dirty="0">
                <a:solidFill>
                  <a:schemeClr val="bg1"/>
                </a:solidFill>
              </a:rPr>
              <a:t>FALSE</a:t>
            </a:r>
          </a:p>
        </p:txBody>
      </p:sp>
      <p:pic>
        <p:nvPicPr>
          <p:cNvPr id="9" name="Picture 8" descr="Logo&#10;&#10;Description automatically generated">
            <a:extLst>
              <a:ext uri="{FF2B5EF4-FFF2-40B4-BE49-F238E27FC236}">
                <a16:creationId xmlns:a16="http://schemas.microsoft.com/office/drawing/2014/main" id="{F143CD47-9259-B2B5-D7BF-7C4C73EA6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101004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82D3D-E29D-C057-37A4-4C5000E1BA32}"/>
              </a:ext>
            </a:extLst>
          </p:cNvPr>
          <p:cNvSpPr>
            <a:spLocks noGrp="1"/>
          </p:cNvSpPr>
          <p:nvPr>
            <p:ph type="title"/>
          </p:nvPr>
        </p:nvSpPr>
        <p:spPr>
          <a:xfrm>
            <a:off x="838200" y="1641752"/>
            <a:ext cx="4391024" cy="1323439"/>
          </a:xfrm>
        </p:spPr>
        <p:txBody>
          <a:bodyPr vert="horz" lIns="91440" tIns="45720" rIns="91440" bIns="45720" rtlCol="0" anchor="t">
            <a:normAutofit/>
          </a:bodyPr>
          <a:lstStyle/>
          <a:p>
            <a:pPr algn="ctr"/>
            <a:r>
              <a:rPr lang="en-US" sz="4000" dirty="0">
                <a:solidFill>
                  <a:schemeClr val="bg1"/>
                </a:solidFill>
                <a:latin typeface="Aharoni" panose="02010803020104030203" pitchFamily="2" charset="-79"/>
                <a:cs typeface="Aharoni" panose="02010803020104030203" pitchFamily="2" charset="-79"/>
              </a:rPr>
              <a:t>FALSE!</a:t>
            </a:r>
          </a:p>
        </p:txBody>
      </p:sp>
      <p:sp>
        <p:nvSpPr>
          <p:cNvPr id="4" name="Text Placeholder 3">
            <a:extLst>
              <a:ext uri="{FF2B5EF4-FFF2-40B4-BE49-F238E27FC236}">
                <a16:creationId xmlns:a16="http://schemas.microsoft.com/office/drawing/2014/main" id="{69F9FACA-C826-5562-F87A-E768DED0499F}"/>
              </a:ext>
            </a:extLst>
          </p:cNvPr>
          <p:cNvSpPr>
            <a:spLocks noGrp="1"/>
          </p:cNvSpPr>
          <p:nvPr>
            <p:ph type="body" sz="half" idx="2"/>
          </p:nvPr>
        </p:nvSpPr>
        <p:spPr>
          <a:xfrm>
            <a:off x="838200" y="3146400"/>
            <a:ext cx="4391024" cy="2862288"/>
          </a:xfrm>
        </p:spPr>
        <p:txBody>
          <a:bodyPr vert="horz" lIns="91440" tIns="45720" rIns="91440" bIns="45720" rtlCol="0">
            <a:normAutofit/>
          </a:bodyPr>
          <a:lstStyle/>
          <a:p>
            <a:pPr indent="-228600" algn="ctr">
              <a:buFont typeface="Arial" panose="020B0604020202020204" pitchFamily="34" charset="0"/>
              <a:buChar char="•"/>
            </a:pPr>
            <a:r>
              <a:rPr lang="en-US" sz="2400" dirty="0">
                <a:solidFill>
                  <a:schemeClr val="bg1">
                    <a:alpha val="80000"/>
                  </a:schemeClr>
                </a:solidFill>
              </a:rPr>
              <a:t>Pigs have a great sense of smell but their eyesight is poor</a:t>
            </a:r>
          </a:p>
          <a:p>
            <a:pPr indent="-228600" algn="ctr">
              <a:buFont typeface="Arial" panose="020B0604020202020204" pitchFamily="34" charset="0"/>
              <a:buChar char="•"/>
            </a:pPr>
            <a:endParaRPr lang="en-US" sz="2400" dirty="0">
              <a:solidFill>
                <a:schemeClr val="bg1">
                  <a:alpha val="80000"/>
                </a:schemeClr>
              </a:solidFill>
            </a:endParaRPr>
          </a:p>
          <a:p>
            <a:pPr indent="-228600" algn="ctr">
              <a:buFont typeface="Arial" panose="020B0604020202020204" pitchFamily="34" charset="0"/>
              <a:buChar char="•"/>
            </a:pPr>
            <a:r>
              <a:rPr lang="en-US" sz="2400" dirty="0">
                <a:solidFill>
                  <a:schemeClr val="bg1">
                    <a:alpha val="80000"/>
                  </a:schemeClr>
                </a:solidFill>
              </a:rPr>
              <a:t>Fun Fact: Pigs have 15,000 taste buds, while humans only have 9,000.</a:t>
            </a:r>
          </a:p>
        </p:txBody>
      </p:sp>
      <p:pic>
        <p:nvPicPr>
          <p:cNvPr id="5" name="Picture 2" descr="Image result for Pig eating free images">
            <a:extLst>
              <a:ext uri="{FF2B5EF4-FFF2-40B4-BE49-F238E27FC236}">
                <a16:creationId xmlns:a16="http://schemas.microsoft.com/office/drawing/2014/main" id="{CAA5EE5A-C341-D88D-137E-56CE3892F85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213" r="16476" b="1"/>
          <a:stretch/>
        </p:blipFill>
        <p:spPr bwMode="auto">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Picture 5" descr="Logo&#10;&#10;Description automatically generated">
            <a:extLst>
              <a:ext uri="{FF2B5EF4-FFF2-40B4-BE49-F238E27FC236}">
                <a16:creationId xmlns:a16="http://schemas.microsoft.com/office/drawing/2014/main" id="{F38D6D45-AA44-1174-84E1-D5BECB37E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323170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0775C-1680-1A47-94AF-1742D42F15CA}"/>
              </a:ext>
            </a:extLst>
          </p:cNvPr>
          <p:cNvSpPr>
            <a:spLocks noGrp="1"/>
          </p:cNvSpPr>
          <p:nvPr>
            <p:ph type="title"/>
          </p:nvPr>
        </p:nvSpPr>
        <p:spPr>
          <a:xfrm>
            <a:off x="9093496" y="618681"/>
            <a:ext cx="2613872" cy="2870477"/>
          </a:xfrm>
        </p:spPr>
        <p:txBody>
          <a:bodyPr vert="horz" lIns="91440" tIns="45720" rIns="91440" bIns="45720" rtlCol="0" anchor="ctr">
            <a:normAutofit/>
          </a:bodyPr>
          <a:lstStyle/>
          <a:p>
            <a:pPr algn="ctr"/>
            <a:r>
              <a:rPr lang="en-US" sz="3600" dirty="0">
                <a:solidFill>
                  <a:srgbClr val="FFFFFF"/>
                </a:solidFill>
              </a:rPr>
              <a:t>Pigs are slow growing animals?</a:t>
            </a:r>
          </a:p>
        </p:txBody>
      </p:sp>
      <p:sp>
        <p:nvSpPr>
          <p:cNvPr id="410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piglets - free images">
            <a:extLst>
              <a:ext uri="{FF2B5EF4-FFF2-40B4-BE49-F238E27FC236}">
                <a16:creationId xmlns:a16="http://schemas.microsoft.com/office/drawing/2014/main" id="{95616F29-2829-C099-BF9E-E7F17F3F8C7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64" b="-1"/>
          <a:stretch/>
        </p:blipFill>
        <p:spPr bwMode="auto">
          <a:xfrm>
            <a:off x="570178" y="604647"/>
            <a:ext cx="7975368" cy="535348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56BD85B9-6B6B-D520-96F6-2B7960F1E197}"/>
              </a:ext>
            </a:extLst>
          </p:cNvPr>
          <p:cNvSpPr/>
          <p:nvPr/>
        </p:nvSpPr>
        <p:spPr>
          <a:xfrm>
            <a:off x="9028426" y="2779294"/>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C75005-3B52-5E9C-0A6E-A7E2FD39DAA0}"/>
              </a:ext>
            </a:extLst>
          </p:cNvPr>
          <p:cNvSpPr txBox="1"/>
          <p:nvPr/>
        </p:nvSpPr>
        <p:spPr>
          <a:xfrm>
            <a:off x="9561767" y="3135214"/>
            <a:ext cx="2165684" cy="707886"/>
          </a:xfrm>
          <a:prstGeom prst="rect">
            <a:avLst/>
          </a:prstGeom>
          <a:noFill/>
        </p:spPr>
        <p:txBody>
          <a:bodyPr wrap="square" rtlCol="0">
            <a:spAutoFit/>
          </a:bodyPr>
          <a:lstStyle/>
          <a:p>
            <a:r>
              <a:rPr lang="en-US" sz="4000" dirty="0">
                <a:solidFill>
                  <a:schemeClr val="bg1"/>
                </a:solidFill>
              </a:rPr>
              <a:t>TRUE</a:t>
            </a:r>
          </a:p>
        </p:txBody>
      </p:sp>
      <p:sp>
        <p:nvSpPr>
          <p:cNvPr id="7" name="Arrow: Right 6">
            <a:extLst>
              <a:ext uri="{FF2B5EF4-FFF2-40B4-BE49-F238E27FC236}">
                <a16:creationId xmlns:a16="http://schemas.microsoft.com/office/drawing/2014/main" id="{99DA1FD7-1F26-C08D-B9C6-946A31E9E7A9}"/>
              </a:ext>
            </a:extLst>
          </p:cNvPr>
          <p:cNvSpPr/>
          <p:nvPr/>
        </p:nvSpPr>
        <p:spPr>
          <a:xfrm rot="10800000">
            <a:off x="8911258" y="4734630"/>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955181-E5ED-5D4F-9B00-50DD9FD06952}"/>
              </a:ext>
            </a:extLst>
          </p:cNvPr>
          <p:cNvSpPr txBox="1"/>
          <p:nvPr/>
        </p:nvSpPr>
        <p:spPr>
          <a:xfrm>
            <a:off x="9725964" y="5078519"/>
            <a:ext cx="2165684" cy="707886"/>
          </a:xfrm>
          <a:prstGeom prst="rect">
            <a:avLst/>
          </a:prstGeom>
          <a:noFill/>
        </p:spPr>
        <p:txBody>
          <a:bodyPr wrap="square" rtlCol="0">
            <a:spAutoFit/>
          </a:bodyPr>
          <a:lstStyle/>
          <a:p>
            <a:r>
              <a:rPr lang="en-US" sz="4000" dirty="0">
                <a:solidFill>
                  <a:schemeClr val="bg1"/>
                </a:solidFill>
              </a:rPr>
              <a:t>FALSE</a:t>
            </a:r>
          </a:p>
        </p:txBody>
      </p:sp>
      <p:pic>
        <p:nvPicPr>
          <p:cNvPr id="9" name="Picture 8" descr="Logo&#10;&#10;Description automatically generated">
            <a:extLst>
              <a:ext uri="{FF2B5EF4-FFF2-40B4-BE49-F238E27FC236}">
                <a16:creationId xmlns:a16="http://schemas.microsoft.com/office/drawing/2014/main" id="{2D2466B6-A64D-82D5-8E91-5BE4F5EBD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2" y="5145837"/>
            <a:ext cx="1559073" cy="1514480"/>
          </a:xfrm>
          <a:prstGeom prst="rect">
            <a:avLst/>
          </a:prstGeom>
        </p:spPr>
      </p:pic>
    </p:spTree>
    <p:extLst>
      <p:ext uri="{BB962C8B-B14F-4D97-AF65-F5344CB8AC3E}">
        <p14:creationId xmlns:p14="http://schemas.microsoft.com/office/powerpoint/2010/main" val="292852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48061-DE41-2A7E-BB00-4D081EFE63DB}"/>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600" b="1" dirty="0">
                <a:solidFill>
                  <a:srgbClr val="FFFFFF"/>
                </a:solidFill>
                <a:latin typeface="Aharoni" panose="02010803020104030203" pitchFamily="2" charset="-79"/>
                <a:cs typeface="Aharoni" panose="02010803020104030203" pitchFamily="2" charset="-79"/>
              </a:rPr>
              <a:t>FALSE!</a:t>
            </a:r>
            <a:br>
              <a:rPr lang="en-US" sz="3600" dirty="0">
                <a:solidFill>
                  <a:srgbClr val="FFFFFF"/>
                </a:solidFill>
              </a:rPr>
            </a:br>
            <a:br>
              <a:rPr lang="en-US" sz="3600" dirty="0">
                <a:solidFill>
                  <a:srgbClr val="FFFFFF"/>
                </a:solidFill>
              </a:rPr>
            </a:br>
            <a:r>
              <a:rPr lang="en-US" sz="3600" dirty="0">
                <a:solidFill>
                  <a:srgbClr val="FFFFFF"/>
                </a:solidFill>
              </a:rPr>
              <a:t>Pigs are the fastest growing livestock</a:t>
            </a:r>
            <a:br>
              <a:rPr lang="en-US" sz="3600" dirty="0">
                <a:solidFill>
                  <a:srgbClr val="FFFFFF"/>
                </a:solidFill>
              </a:rPr>
            </a:br>
            <a:br>
              <a:rPr lang="en-US" sz="3600" dirty="0">
                <a:solidFill>
                  <a:srgbClr val="FFFFFF"/>
                </a:solidFill>
              </a:rPr>
            </a:br>
            <a:r>
              <a:rPr lang="en-US" sz="2200" dirty="0">
                <a:solidFill>
                  <a:srgbClr val="FFFFFF"/>
                </a:solidFill>
              </a:rPr>
              <a:t>Fun Fact: Piglets are about 2.5 lbs. when born and in 6 months they reach 280 lbs.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piglets - free images">
            <a:extLst>
              <a:ext uri="{FF2B5EF4-FFF2-40B4-BE49-F238E27FC236}">
                <a16:creationId xmlns:a16="http://schemas.microsoft.com/office/drawing/2014/main" id="{F42ABB04-219A-45A0-0E9D-040F764E3BC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64"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F397454F-0FBE-7116-334E-0FB13059A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14" y="5152202"/>
            <a:ext cx="1559073" cy="1514480"/>
          </a:xfrm>
          <a:prstGeom prst="rect">
            <a:avLst/>
          </a:prstGeom>
        </p:spPr>
      </p:pic>
    </p:spTree>
    <p:extLst>
      <p:ext uri="{BB962C8B-B14F-4D97-AF65-F5344CB8AC3E}">
        <p14:creationId xmlns:p14="http://schemas.microsoft.com/office/powerpoint/2010/main" val="389402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192F2-0F26-8E89-025D-954802DFE680}"/>
              </a:ext>
            </a:extLst>
          </p:cNvPr>
          <p:cNvSpPr>
            <a:spLocks noGrp="1"/>
          </p:cNvSpPr>
          <p:nvPr>
            <p:ph type="title"/>
          </p:nvPr>
        </p:nvSpPr>
        <p:spPr>
          <a:xfrm>
            <a:off x="6657715" y="467271"/>
            <a:ext cx="4195674" cy="2052522"/>
          </a:xfrm>
        </p:spPr>
        <p:txBody>
          <a:bodyPr vert="horz" lIns="91440" tIns="45720" rIns="91440" bIns="45720" rtlCol="0" anchor="b">
            <a:normAutofit fontScale="90000"/>
          </a:bodyPr>
          <a:lstStyle/>
          <a:p>
            <a:pPr algn="ctr"/>
            <a:r>
              <a:rPr lang="en-US" sz="5600" dirty="0"/>
              <a:t>Pigs are smarter than dogs?</a:t>
            </a:r>
          </a:p>
        </p:txBody>
      </p:sp>
      <p:sp>
        <p:nvSpPr>
          <p:cNvPr id="6153" name="Oval 615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smart pig - free images">
            <a:extLst>
              <a:ext uri="{FF2B5EF4-FFF2-40B4-BE49-F238E27FC236}">
                <a16:creationId xmlns:a16="http://schemas.microsoft.com/office/drawing/2014/main" id="{4D5F97B9-BADB-4E1E-1D7D-B1101E171490}"/>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5169" r="15169"/>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615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615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15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616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71967CB6-FD36-9454-A11E-691537670481}"/>
              </a:ext>
            </a:extLst>
          </p:cNvPr>
          <p:cNvSpPr/>
          <p:nvPr/>
        </p:nvSpPr>
        <p:spPr>
          <a:xfrm>
            <a:off x="7401302" y="3269169"/>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72E41E-AF81-C8B7-01B0-7EE65DE7BCDE}"/>
              </a:ext>
            </a:extLst>
          </p:cNvPr>
          <p:cNvSpPr txBox="1"/>
          <p:nvPr/>
        </p:nvSpPr>
        <p:spPr>
          <a:xfrm>
            <a:off x="7934643" y="3625089"/>
            <a:ext cx="2165684" cy="707886"/>
          </a:xfrm>
          <a:prstGeom prst="rect">
            <a:avLst/>
          </a:prstGeom>
          <a:noFill/>
        </p:spPr>
        <p:txBody>
          <a:bodyPr wrap="square" rtlCol="0">
            <a:spAutoFit/>
          </a:bodyPr>
          <a:lstStyle/>
          <a:p>
            <a:r>
              <a:rPr lang="en-US" sz="4000" dirty="0">
                <a:solidFill>
                  <a:schemeClr val="bg1"/>
                </a:solidFill>
              </a:rPr>
              <a:t>TRUE</a:t>
            </a:r>
          </a:p>
        </p:txBody>
      </p:sp>
      <p:sp>
        <p:nvSpPr>
          <p:cNvPr id="7" name="Arrow: Right 6">
            <a:extLst>
              <a:ext uri="{FF2B5EF4-FFF2-40B4-BE49-F238E27FC236}">
                <a16:creationId xmlns:a16="http://schemas.microsoft.com/office/drawing/2014/main" id="{41EAB8FE-0D0F-0E25-D72E-7FB3F80E5147}"/>
              </a:ext>
            </a:extLst>
          </p:cNvPr>
          <p:cNvSpPr/>
          <p:nvPr/>
        </p:nvSpPr>
        <p:spPr>
          <a:xfrm rot="10800000">
            <a:off x="7401302" y="4841109"/>
            <a:ext cx="2991853" cy="14197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1A3CE4-A297-E2D1-43E9-2D0980AE29F4}"/>
              </a:ext>
            </a:extLst>
          </p:cNvPr>
          <p:cNvSpPr txBox="1"/>
          <p:nvPr/>
        </p:nvSpPr>
        <p:spPr>
          <a:xfrm>
            <a:off x="8216008" y="5184998"/>
            <a:ext cx="2165684" cy="707886"/>
          </a:xfrm>
          <a:prstGeom prst="rect">
            <a:avLst/>
          </a:prstGeom>
          <a:noFill/>
        </p:spPr>
        <p:txBody>
          <a:bodyPr wrap="square" rtlCol="0">
            <a:spAutoFit/>
          </a:bodyPr>
          <a:lstStyle/>
          <a:p>
            <a:r>
              <a:rPr lang="en-US" sz="4000" dirty="0">
                <a:solidFill>
                  <a:schemeClr val="bg1"/>
                </a:solidFill>
              </a:rPr>
              <a:t>FALSE</a:t>
            </a:r>
          </a:p>
        </p:txBody>
      </p:sp>
      <p:pic>
        <p:nvPicPr>
          <p:cNvPr id="11" name="Picture 10" descr="Logo&#10;&#10;Description automatically generated">
            <a:extLst>
              <a:ext uri="{FF2B5EF4-FFF2-40B4-BE49-F238E27FC236}">
                <a16:creationId xmlns:a16="http://schemas.microsoft.com/office/drawing/2014/main" id="{788C282E-7F63-8852-024C-800451EC1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02" y="5038725"/>
            <a:ext cx="1559073" cy="1514480"/>
          </a:xfrm>
          <a:prstGeom prst="rect">
            <a:avLst/>
          </a:prstGeom>
        </p:spPr>
      </p:pic>
    </p:spTree>
    <p:extLst>
      <p:ext uri="{BB962C8B-B14F-4D97-AF65-F5344CB8AC3E}">
        <p14:creationId xmlns:p14="http://schemas.microsoft.com/office/powerpoint/2010/main" val="35250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2E893-55A0-2EC5-7302-240D4DFF47D8}"/>
              </a:ext>
            </a:extLst>
          </p:cNvPr>
          <p:cNvSpPr>
            <a:spLocks noGrp="1"/>
          </p:cNvSpPr>
          <p:nvPr>
            <p:ph type="title"/>
          </p:nvPr>
        </p:nvSpPr>
        <p:spPr>
          <a:xfrm>
            <a:off x="6657715" y="467271"/>
            <a:ext cx="4195674" cy="1252970"/>
          </a:xfrm>
        </p:spPr>
        <p:txBody>
          <a:bodyPr vert="horz" lIns="91440" tIns="45720" rIns="91440" bIns="45720" rtlCol="0" anchor="b">
            <a:normAutofit/>
          </a:bodyPr>
          <a:lstStyle/>
          <a:p>
            <a:pPr algn="ctr"/>
            <a:r>
              <a:rPr lang="en-US" sz="5600" b="1" dirty="0">
                <a:latin typeface="Aharoni" panose="02010803020104030203" pitchFamily="2" charset="-79"/>
                <a:cs typeface="Aharoni" panose="02010803020104030203" pitchFamily="2" charset="-79"/>
              </a:rPr>
              <a:t>TRUE</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smart pig - free images">
            <a:extLst>
              <a:ext uri="{FF2B5EF4-FFF2-40B4-BE49-F238E27FC236}">
                <a16:creationId xmlns:a16="http://schemas.microsoft.com/office/drawing/2014/main" id="{A6913172-FBD8-16A9-968D-E4435BE0465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69" r="15169"/>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EB5D6C7C-62DB-E9DE-320F-4BDEE8A8B4AE}"/>
              </a:ext>
            </a:extLst>
          </p:cNvPr>
          <p:cNvSpPr>
            <a:spLocks noGrp="1"/>
          </p:cNvSpPr>
          <p:nvPr>
            <p:ph type="body" sz="half" idx="2"/>
          </p:nvPr>
        </p:nvSpPr>
        <p:spPr>
          <a:xfrm>
            <a:off x="6657715" y="2990818"/>
            <a:ext cx="4195673" cy="2913872"/>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sz="2000" dirty="0">
                <a:solidFill>
                  <a:schemeClr val="tx1">
                    <a:alpha val="80000"/>
                  </a:schemeClr>
                </a:solidFill>
              </a:rPr>
              <a:t>Pigs rank as the seventh smartest animal on the planet. </a:t>
            </a:r>
          </a:p>
          <a:p>
            <a:r>
              <a:rPr lang="en-US" sz="2000" dirty="0">
                <a:solidFill>
                  <a:schemeClr val="tx1">
                    <a:alpha val="80000"/>
                  </a:schemeClr>
                </a:solidFill>
              </a:rPr>
              <a:t>	</a:t>
            </a:r>
          </a:p>
          <a:p>
            <a:r>
              <a:rPr lang="en-US" sz="2000" dirty="0">
                <a:solidFill>
                  <a:schemeClr val="tx1">
                    <a:alpha val="80000"/>
                  </a:schemeClr>
                </a:solidFill>
              </a:rPr>
              <a:t>Orangutans, octopus, parrots, elephants, chimpanzees and dolphins are the only animals smarter than pigs. </a:t>
            </a:r>
          </a:p>
          <a:p>
            <a:endParaRPr lang="en-US" sz="2000" dirty="0">
              <a:solidFill>
                <a:schemeClr val="tx1">
                  <a:alpha val="80000"/>
                </a:schemeClr>
              </a:solidFill>
            </a:endParaRPr>
          </a:p>
          <a:p>
            <a:r>
              <a:rPr lang="en-US" sz="2000" dirty="0">
                <a:solidFill>
                  <a:schemeClr val="tx1">
                    <a:alpha val="80000"/>
                  </a:schemeClr>
                </a:solidFill>
              </a:rPr>
              <a:t>Fun Fact: You can train pigs to play video games or even paint you a picture!</a:t>
            </a: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C176467D-8CE9-D3B6-CE13-F45E3604D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5685" y="5221569"/>
            <a:ext cx="1559073" cy="1514480"/>
          </a:xfrm>
          <a:prstGeom prst="rect">
            <a:avLst/>
          </a:prstGeom>
        </p:spPr>
      </p:pic>
    </p:spTree>
    <p:extLst>
      <p:ext uri="{BB962C8B-B14F-4D97-AF65-F5344CB8AC3E}">
        <p14:creationId xmlns:p14="http://schemas.microsoft.com/office/powerpoint/2010/main" val="3357451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527</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Aharoni</vt:lpstr>
      <vt:lpstr>Arial</vt:lpstr>
      <vt:lpstr>Calibri</vt:lpstr>
      <vt:lpstr>Calibri Light</vt:lpstr>
      <vt:lpstr>Office Theme</vt:lpstr>
      <vt:lpstr>Hogwash or Sow Right?</vt:lpstr>
      <vt:lpstr>Pigs prefer to be clean</vt:lpstr>
      <vt:lpstr>TRUE!  Pigs are usually seen in mud because they do not have sweat glands. The mud keeps them cool and also acts much like a sunscreen does for you and I.</vt:lpstr>
      <vt:lpstr>Pigs have a good sense of smell and eyesight</vt:lpstr>
      <vt:lpstr>FALSE!</vt:lpstr>
      <vt:lpstr>Pigs are slow growing animals?</vt:lpstr>
      <vt:lpstr>FALSE!  Pigs are the fastest growing livestock  Fun Fact: Piglets are about 2.5 lbs. when born and in 6 months they reach 280 lbs.</vt:lpstr>
      <vt:lpstr>Pigs are smarter than dogs?</vt:lpstr>
      <vt:lpstr>TRUE</vt:lpstr>
      <vt:lpstr>Pork is not eaten by many throughout the world?</vt:lpstr>
      <vt:lpstr>FALSE</vt:lpstr>
      <vt:lpstr>Pigs walk on all their toes</vt:lpstr>
      <vt:lpstr>FALSE</vt:lpstr>
      <vt:lpstr>Pigs can fly?</vt:lpstr>
      <vt:lpstr>FALSE  Although pigs can NOT fly, they are very fast!   Fun Fact: Pigs can run a 7-minute mile.</vt:lpstr>
      <vt:lpstr>Piglets are baby pigs?</vt:lpstr>
      <vt:lpstr>PowerPoint Presentation</vt:lpstr>
      <vt:lpstr>Pigs need lots of attention?</vt:lpstr>
      <vt:lpstr>TRUE</vt:lpstr>
      <vt:lpstr>The phrase to “pig out” came about because pigs will overeat?</vt:lpstr>
      <vt:lpstr>FALSE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Hogwash or Swineright?</dc:title>
  <dc:creator>Lang, Heather N.</dc:creator>
  <cp:lastModifiedBy>Lang, Heather N.</cp:lastModifiedBy>
  <cp:revision>3</cp:revision>
  <dcterms:created xsi:type="dcterms:W3CDTF">2024-05-06T14:38:41Z</dcterms:created>
  <dcterms:modified xsi:type="dcterms:W3CDTF">2025-02-03T20:18:33Z</dcterms:modified>
</cp:coreProperties>
</file>